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1"/>
  </p:notesMasterIdLst>
  <p:handoutMasterIdLst>
    <p:handoutMasterId r:id="rId102"/>
  </p:handoutMasterIdLst>
  <p:sldIdLst>
    <p:sldId id="274" r:id="rId2"/>
    <p:sldId id="972" r:id="rId3"/>
    <p:sldId id="345" r:id="rId4"/>
    <p:sldId id="346" r:id="rId5"/>
    <p:sldId id="347" r:id="rId6"/>
    <p:sldId id="352" r:id="rId7"/>
    <p:sldId id="353" r:id="rId8"/>
    <p:sldId id="354" r:id="rId9"/>
    <p:sldId id="356" r:id="rId10"/>
    <p:sldId id="357" r:id="rId11"/>
    <p:sldId id="358" r:id="rId12"/>
    <p:sldId id="362" r:id="rId13"/>
    <p:sldId id="363" r:id="rId14"/>
    <p:sldId id="1076" r:id="rId15"/>
    <p:sldId id="366" r:id="rId16"/>
    <p:sldId id="1011" r:id="rId17"/>
    <p:sldId id="1074" r:id="rId18"/>
    <p:sldId id="1075" r:id="rId19"/>
    <p:sldId id="993" r:id="rId20"/>
    <p:sldId id="1045" r:id="rId21"/>
    <p:sldId id="1050" r:id="rId22"/>
    <p:sldId id="1044" r:id="rId23"/>
    <p:sldId id="1077" r:id="rId24"/>
    <p:sldId id="1054" r:id="rId25"/>
    <p:sldId id="1055" r:id="rId26"/>
    <p:sldId id="1046" r:id="rId27"/>
    <p:sldId id="1051" r:id="rId28"/>
    <p:sldId id="1048" r:id="rId29"/>
    <p:sldId id="1052" r:id="rId30"/>
    <p:sldId id="1078" r:id="rId31"/>
    <p:sldId id="1047" r:id="rId32"/>
    <p:sldId id="1049" r:id="rId33"/>
    <p:sldId id="1053" r:id="rId34"/>
    <p:sldId id="1072" r:id="rId35"/>
    <p:sldId id="367" r:id="rId36"/>
    <p:sldId id="368" r:id="rId37"/>
    <p:sldId id="369" r:id="rId38"/>
    <p:sldId id="1070" r:id="rId39"/>
    <p:sldId id="372" r:id="rId40"/>
    <p:sldId id="373" r:id="rId41"/>
    <p:sldId id="393" r:id="rId42"/>
    <p:sldId id="392" r:id="rId43"/>
    <p:sldId id="395" r:id="rId44"/>
    <p:sldId id="374" r:id="rId45"/>
    <p:sldId id="375" r:id="rId46"/>
    <p:sldId id="433" r:id="rId47"/>
    <p:sldId id="436" r:id="rId48"/>
    <p:sldId id="437" r:id="rId49"/>
    <p:sldId id="439" r:id="rId50"/>
    <p:sldId id="440" r:id="rId51"/>
    <p:sldId id="441" r:id="rId52"/>
    <p:sldId id="442" r:id="rId53"/>
    <p:sldId id="1060" r:id="rId54"/>
    <p:sldId id="1079" r:id="rId55"/>
    <p:sldId id="1057" r:id="rId56"/>
    <p:sldId id="1062" r:id="rId57"/>
    <p:sldId id="1063" r:id="rId58"/>
    <p:sldId id="1064" r:id="rId59"/>
    <p:sldId id="1065" r:id="rId60"/>
    <p:sldId id="1066" r:id="rId61"/>
    <p:sldId id="448" r:id="rId62"/>
    <p:sldId id="1059" r:id="rId63"/>
    <p:sldId id="450" r:id="rId64"/>
    <p:sldId id="451" r:id="rId65"/>
    <p:sldId id="396" r:id="rId66"/>
    <p:sldId id="397" r:id="rId67"/>
    <p:sldId id="1088" r:id="rId68"/>
    <p:sldId id="1089" r:id="rId69"/>
    <p:sldId id="1090" r:id="rId70"/>
    <p:sldId id="1091" r:id="rId71"/>
    <p:sldId id="312" r:id="rId72"/>
    <p:sldId id="332" r:id="rId73"/>
    <p:sldId id="321" r:id="rId74"/>
    <p:sldId id="322" r:id="rId75"/>
    <p:sldId id="315" r:id="rId76"/>
    <p:sldId id="326" r:id="rId77"/>
    <p:sldId id="316" r:id="rId78"/>
    <p:sldId id="327" r:id="rId79"/>
    <p:sldId id="328" r:id="rId80"/>
    <p:sldId id="329" r:id="rId81"/>
    <p:sldId id="330" r:id="rId82"/>
    <p:sldId id="320" r:id="rId83"/>
    <p:sldId id="323" r:id="rId84"/>
    <p:sldId id="1080" r:id="rId85"/>
    <p:sldId id="1082" r:id="rId86"/>
    <p:sldId id="1083" r:id="rId87"/>
    <p:sldId id="1084" r:id="rId88"/>
    <p:sldId id="324" r:id="rId89"/>
    <p:sldId id="325" r:id="rId90"/>
    <p:sldId id="339" r:id="rId91"/>
    <p:sldId id="404" r:id="rId92"/>
    <p:sldId id="1085" r:id="rId93"/>
    <p:sldId id="1086" r:id="rId94"/>
    <p:sldId id="1067" r:id="rId95"/>
    <p:sldId id="939" r:id="rId96"/>
    <p:sldId id="1073" r:id="rId97"/>
    <p:sldId id="973" r:id="rId98"/>
    <p:sldId id="1008" r:id="rId99"/>
    <p:sldId id="1087" r:id="rId10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1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85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3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0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55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850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52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89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93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47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43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34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75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68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27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85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7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41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60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98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0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0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92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52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58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57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81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44.png"/><Relationship Id="rId9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43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7" Type="http://schemas.openxmlformats.org/officeDocument/2006/relationships/image" Target="NUL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ean_machin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09</a:t>
              </a:r>
            </a:p>
            <a:p>
              <a:pPr algn="ctr"/>
              <a:r>
                <a:rPr lang="en-US" dirty="0"/>
                <a:t>Probability and Statistics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00" y="2786143"/>
            <a:ext cx="5000000" cy="128571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1" name="Line Callout 2 10"/>
          <p:cNvSpPr/>
          <p:nvPr/>
        </p:nvSpPr>
        <p:spPr>
          <a:xfrm>
            <a:off x="1494064" y="1787296"/>
            <a:ext cx="1727200" cy="486228"/>
          </a:xfrm>
          <a:prstGeom prst="borderCallout2">
            <a:avLst>
              <a:gd name="adj1" fmla="val 115765"/>
              <a:gd name="adj2" fmla="val 38726"/>
              <a:gd name="adj3" fmla="val 194870"/>
              <a:gd name="adj4" fmla="val 29131"/>
              <a:gd name="adj5" fmla="val 275186"/>
              <a:gd name="adj6" fmla="val 415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Arrow: Curved Left 2"/>
          <p:cNvSpPr/>
          <p:nvPr/>
        </p:nvSpPr>
        <p:spPr>
          <a:xfrm rot="5400000">
            <a:off x="4599879" y="3003823"/>
            <a:ext cx="394066" cy="14674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A674C-B959-42CE-9848-3450E74BCAA9}"/>
                  </a:ext>
                </a:extLst>
              </p:cNvPr>
              <p:cNvSpPr txBox="1"/>
              <p:nvPr/>
            </p:nvSpPr>
            <p:spPr>
              <a:xfrm>
                <a:off x="2198487" y="4518459"/>
                <a:ext cx="38098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2, 9, 11, 5, 6</m:t>
                          </m:r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=5, 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=6.6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A674C-B959-42CE-9848-3450E74BC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87" y="4518459"/>
                <a:ext cx="3809826" cy="307777"/>
              </a:xfrm>
              <a:prstGeom prst="rect">
                <a:avLst/>
              </a:prstGeom>
              <a:blipFill>
                <a:blip r:embed="rId3"/>
                <a:stretch>
                  <a:fillRect l="-480" r="-960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C335FE-BF4F-4786-985B-797C0552CD5F}"/>
                  </a:ext>
                </a:extLst>
              </p:cNvPr>
              <p:cNvSpPr txBox="1"/>
              <p:nvPr/>
            </p:nvSpPr>
            <p:spPr>
              <a:xfrm>
                <a:off x="1083813" y="4885306"/>
                <a:ext cx="6774034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(2−6.6)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−6.6)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−6.6)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+…=49.2</m:t>
                      </m:r>
                    </m:oMath>
                  </m:oMathPara>
                </a14:m>
                <a:endParaRPr lang="en-US" sz="20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C335FE-BF4F-4786-985B-797C0552C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13" y="4885306"/>
                <a:ext cx="6774034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0BE92-5B58-48A8-B0D9-E47869D2594E}"/>
                  </a:ext>
                </a:extLst>
              </p:cNvPr>
              <p:cNvSpPr txBox="1"/>
              <p:nvPr/>
            </p:nvSpPr>
            <p:spPr>
              <a:xfrm>
                <a:off x="2072000" y="5732994"/>
                <a:ext cx="1974580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49.2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=9.84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0BE92-5B58-48A8-B0D9-E47869D2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000" y="5732994"/>
                <a:ext cx="1974580" cy="578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51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00" y="2786143"/>
            <a:ext cx="5000000" cy="1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85" y="4488862"/>
            <a:ext cx="2487030" cy="667020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1" name="Line Callout 2 10"/>
          <p:cNvSpPr/>
          <p:nvPr/>
        </p:nvSpPr>
        <p:spPr>
          <a:xfrm>
            <a:off x="1494064" y="1787296"/>
            <a:ext cx="1727200" cy="486228"/>
          </a:xfrm>
          <a:prstGeom prst="borderCallout2">
            <a:avLst>
              <a:gd name="adj1" fmla="val 115765"/>
              <a:gd name="adj2" fmla="val 38726"/>
              <a:gd name="adj3" fmla="val 194870"/>
              <a:gd name="adj4" fmla="val 29131"/>
              <a:gd name="adj5" fmla="val 275186"/>
              <a:gd name="adj6" fmla="val 415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Variance</a:t>
            </a:r>
          </a:p>
        </p:txBody>
      </p:sp>
      <p:sp>
        <p:nvSpPr>
          <p:cNvPr id="12" name="Line Callout 2 11"/>
          <p:cNvSpPr/>
          <p:nvPr/>
        </p:nvSpPr>
        <p:spPr>
          <a:xfrm>
            <a:off x="1087663" y="5389419"/>
            <a:ext cx="2729593" cy="486228"/>
          </a:xfrm>
          <a:prstGeom prst="borderCallout2">
            <a:avLst>
              <a:gd name="adj1" fmla="val -17071"/>
              <a:gd name="adj2" fmla="val 51626"/>
              <a:gd name="adj3" fmla="val -72294"/>
              <a:gd name="adj4" fmla="val 63022"/>
              <a:gd name="adj5" fmla="val -100934"/>
              <a:gd name="adj6" fmla="val 782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Standard Deviation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Arrow: Curved Left 2"/>
          <p:cNvSpPr/>
          <p:nvPr/>
        </p:nvSpPr>
        <p:spPr>
          <a:xfrm rot="5400000">
            <a:off x="4599879" y="3003823"/>
            <a:ext cx="394066" cy="14674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6F9BEF-82D4-4DF3-B240-27094235CE2D}"/>
                  </a:ext>
                </a:extLst>
              </p:cNvPr>
              <p:cNvSpPr txBox="1"/>
              <p:nvPr/>
            </p:nvSpPr>
            <p:spPr>
              <a:xfrm>
                <a:off x="5981627" y="5632533"/>
                <a:ext cx="11588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=9.84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6F9BEF-82D4-4DF3-B240-27094235C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627" y="5632533"/>
                <a:ext cx="1158842" cy="307777"/>
              </a:xfrm>
              <a:prstGeom prst="rect">
                <a:avLst/>
              </a:prstGeom>
              <a:blipFill>
                <a:blip r:embed="rId4"/>
                <a:stretch>
                  <a:fillRect l="-2632" t="-4000" r="-473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0534FE-8C81-4864-AA46-F2D8834E41A6}"/>
                  </a:ext>
                </a:extLst>
              </p:cNvPr>
              <p:cNvSpPr txBox="1"/>
              <p:nvPr/>
            </p:nvSpPr>
            <p:spPr>
              <a:xfrm>
                <a:off x="6117222" y="5203615"/>
                <a:ext cx="19740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={2, 9, 11, 5, 6}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0534FE-8C81-4864-AA46-F2D8834E4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22" y="5203615"/>
                <a:ext cx="1974002" cy="307777"/>
              </a:xfrm>
              <a:prstGeom prst="rect">
                <a:avLst/>
              </a:prstGeom>
              <a:blipFill>
                <a:blip r:embed="rId5"/>
                <a:stretch>
                  <a:fillRect l="-1235" t="-4000" r="-401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626DC-95B6-40AE-B4E0-CF337831C971}"/>
                  </a:ext>
                </a:extLst>
              </p:cNvPr>
              <p:cNvSpPr txBox="1"/>
              <p:nvPr/>
            </p:nvSpPr>
            <p:spPr>
              <a:xfrm>
                <a:off x="6117222" y="6012282"/>
                <a:ext cx="2014590" cy="344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9.84</m:t>
                          </m:r>
                        </m:e>
                      </m:rad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≅3.13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626DC-95B6-40AE-B4E0-CF337831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22" y="6012282"/>
                <a:ext cx="2014590" cy="344069"/>
              </a:xfrm>
              <a:prstGeom prst="rect">
                <a:avLst/>
              </a:prstGeom>
              <a:blipFill>
                <a:blip r:embed="rId6"/>
                <a:stretch>
                  <a:fillRect l="-1208" r="-241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85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Determine Which Roll Method is Best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 program to generate </a:t>
            </a:r>
            <a:r>
              <a:rPr lang="en-US" sz="2400" b="1" dirty="0"/>
              <a:t>1,000,000</a:t>
            </a:r>
            <a:r>
              <a:rPr lang="en-US" sz="2400" dirty="0"/>
              <a:t> hero ability scores, comparing the </a:t>
            </a:r>
            <a:r>
              <a:rPr lang="en-US" sz="2400" i="1" dirty="0"/>
              <a:t>mean</a:t>
            </a:r>
            <a:r>
              <a:rPr lang="en-US" sz="2400" dirty="0"/>
              <a:t> and </a:t>
            </a:r>
            <a:r>
              <a:rPr lang="en-US" sz="2400" i="1" dirty="0"/>
              <a:t>standard deviation </a:t>
            </a:r>
            <a:r>
              <a:rPr lang="en-US" sz="2400" dirty="0"/>
              <a:t>of the 1d20 versus the 3d6 dice roll methods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FF0000"/>
                </a:solidFill>
              </a:rPr>
              <a:t>Which dice roll method would you want to use to generate your hero’s abilities – and why?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6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B99F42-5BB1-3498-B718-392F45BBC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90" y="1657912"/>
            <a:ext cx="6438095" cy="4047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62457-1C9C-4060-87F2-869A4C4BE6AD}"/>
              </a:ext>
            </a:extLst>
          </p:cNvPr>
          <p:cNvSpPr/>
          <p:nvPr/>
        </p:nvSpPr>
        <p:spPr>
          <a:xfrm>
            <a:off x="5908282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68CDB1-9C3B-4414-A9DA-900BE91AAEC6}"/>
              </a:ext>
            </a:extLst>
          </p:cNvPr>
          <p:cNvGrpSpPr/>
          <p:nvPr/>
        </p:nvGrpSpPr>
        <p:grpSpPr>
          <a:xfrm>
            <a:off x="3666218" y="1929688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5E28C61-6F15-4858-8F81-12598E810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95988B-0B61-49E4-A208-66CDA11990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22800E-DEDC-4AAB-A2FC-D582942A8494}"/>
              </a:ext>
            </a:extLst>
          </p:cNvPr>
          <p:cNvGrpSpPr/>
          <p:nvPr/>
        </p:nvGrpSpPr>
        <p:grpSpPr>
          <a:xfrm>
            <a:off x="3976175" y="2451355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CA445B1-A07C-43FC-8067-10D441EC2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34D800-1053-4022-83E5-3A8FB01F78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E4A4B1-308C-4468-806D-61B30C6211F9}"/>
              </a:ext>
            </a:extLst>
          </p:cNvPr>
          <p:cNvGrpSpPr/>
          <p:nvPr/>
        </p:nvGrpSpPr>
        <p:grpSpPr>
          <a:xfrm>
            <a:off x="5574163" y="3485213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5FF6F-F7F3-468B-95B9-2ADFA5BD371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7B1DE-11E8-41F2-8CB4-273DCF57F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AA405B-583B-4D79-BD62-C01370220B91}"/>
              </a:ext>
            </a:extLst>
          </p:cNvPr>
          <p:cNvGrpSpPr/>
          <p:nvPr/>
        </p:nvGrpSpPr>
        <p:grpSpPr>
          <a:xfrm>
            <a:off x="5477936" y="3772124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E7E658-2BA7-4979-9614-8CFD34AB0E0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F932CF-E7CA-407A-A2F3-FD4261B16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405125-4577-4F0E-94B0-1D2D94BD2750}"/>
              </a:ext>
            </a:extLst>
          </p:cNvPr>
          <p:cNvGrpSpPr/>
          <p:nvPr/>
        </p:nvGrpSpPr>
        <p:grpSpPr>
          <a:xfrm>
            <a:off x="6000171" y="4386105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F98D96-504C-4642-B6A6-A370C8E37E2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394BE27-BC82-4EA1-864C-FFE542E4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18840C-E2BC-4038-813B-10A720865CA6}"/>
              </a:ext>
            </a:extLst>
          </p:cNvPr>
          <p:cNvGrpSpPr/>
          <p:nvPr/>
        </p:nvGrpSpPr>
        <p:grpSpPr>
          <a:xfrm>
            <a:off x="7486650" y="517760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A74F1E-DEEC-4535-B3AF-0725ABE005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6293D3-BE9B-4472-AA80-01138A215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24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03993-1CAA-3C51-3C8F-51E7D566A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80" y="1892372"/>
            <a:ext cx="7765840" cy="355655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A726874-041F-D908-12C8-01E16574A874}"/>
              </a:ext>
            </a:extLst>
          </p:cNvPr>
          <p:cNvGrpSpPr/>
          <p:nvPr/>
        </p:nvGrpSpPr>
        <p:grpSpPr>
          <a:xfrm>
            <a:off x="3987342" y="2111454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491C3C6-0D4C-97E3-102B-213E71D1A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623FD7-4C76-93AB-CE28-623C3D8761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0C3BC9-B90E-77DE-AF1D-F0C6678AE636}"/>
              </a:ext>
            </a:extLst>
          </p:cNvPr>
          <p:cNvGrpSpPr/>
          <p:nvPr/>
        </p:nvGrpSpPr>
        <p:grpSpPr>
          <a:xfrm>
            <a:off x="1964124" y="2334921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974E7D-C270-884D-E688-32BF4D4E3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59876D-35F8-44FF-1D6D-B53019A229E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4317A50-D504-F29E-6849-1ED2B3753517}"/>
              </a:ext>
            </a:extLst>
          </p:cNvPr>
          <p:cNvGrpSpPr/>
          <p:nvPr/>
        </p:nvGrpSpPr>
        <p:grpSpPr>
          <a:xfrm>
            <a:off x="3874198" y="2565166"/>
            <a:ext cx="1068643" cy="369332"/>
            <a:chOff x="3647644" y="4910075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D42AC90-B1A5-16A3-1102-ABFBEE86AD0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3D43989-6349-04ED-7336-3B69547A6A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E118C5-DF75-CCF1-4714-8978469A6FCB}"/>
              </a:ext>
            </a:extLst>
          </p:cNvPr>
          <p:cNvGrpSpPr/>
          <p:nvPr/>
        </p:nvGrpSpPr>
        <p:grpSpPr>
          <a:xfrm>
            <a:off x="6992911" y="2229160"/>
            <a:ext cx="1097232" cy="581496"/>
            <a:chOff x="3608363" y="5330815"/>
            <a:chExt cx="1097232" cy="58149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1291D1-176B-C8DA-E285-C6C492978E26}"/>
                </a:ext>
              </a:extLst>
            </p:cNvPr>
            <p:cNvSpPr txBox="1"/>
            <p:nvPr/>
          </p:nvSpPr>
          <p:spPr>
            <a:xfrm>
              <a:off x="4322137" y="533081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F928E07-98C1-120E-59E3-D4A4EE4BA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8363" y="5594437"/>
              <a:ext cx="732455" cy="31787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3A7A09B-81BB-8BC8-DA79-A1319626FF08}"/>
              </a:ext>
            </a:extLst>
          </p:cNvPr>
          <p:cNvGrpSpPr/>
          <p:nvPr/>
        </p:nvGrpSpPr>
        <p:grpSpPr>
          <a:xfrm>
            <a:off x="2708764" y="3028531"/>
            <a:ext cx="1068643" cy="369332"/>
            <a:chOff x="3647644" y="5359159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14CCBB-E3AB-7B6F-065D-615B4E246E8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2CA8886-3010-8128-0611-26FE578FED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8DB7591-7FFF-336D-D282-5A22A0CC6E1F}"/>
              </a:ext>
            </a:extLst>
          </p:cNvPr>
          <p:cNvGrpSpPr/>
          <p:nvPr/>
        </p:nvGrpSpPr>
        <p:grpSpPr>
          <a:xfrm>
            <a:off x="3698112" y="3484512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4869A7F-B5CA-7C0C-ABE8-4057030537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133C576-9DD0-DA24-2432-E55912A2B0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6F9EDB8-CAF8-F0F5-8B6A-29F491AB2374}"/>
              </a:ext>
            </a:extLst>
          </p:cNvPr>
          <p:cNvGrpSpPr/>
          <p:nvPr/>
        </p:nvGrpSpPr>
        <p:grpSpPr>
          <a:xfrm>
            <a:off x="6992911" y="3548295"/>
            <a:ext cx="1093826" cy="663941"/>
            <a:chOff x="2124743" y="5298641"/>
            <a:chExt cx="1093826" cy="66394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783F407-A160-34F6-9264-9F0FCBBE6CFB}"/>
                </a:ext>
              </a:extLst>
            </p:cNvPr>
            <p:cNvSpPr txBox="1"/>
            <p:nvPr/>
          </p:nvSpPr>
          <p:spPr>
            <a:xfrm>
              <a:off x="2835111" y="529864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16D85E-6FC7-3271-ACEE-E2ECC5594A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4743" y="5545146"/>
              <a:ext cx="725643" cy="4174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E212464-22CF-0F76-4ACC-76AB8F0CE036}"/>
              </a:ext>
            </a:extLst>
          </p:cNvPr>
          <p:cNvGrpSpPr/>
          <p:nvPr/>
        </p:nvGrpSpPr>
        <p:grpSpPr>
          <a:xfrm>
            <a:off x="4431819" y="4403620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20A3B80-C282-8DA1-D925-979C49B0BB7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1C7034B-A5AA-5723-EF74-A538D7625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0F21DD5-9536-837F-DE46-FFA5F665BD76}"/>
              </a:ext>
            </a:extLst>
          </p:cNvPr>
          <p:cNvGrpSpPr/>
          <p:nvPr/>
        </p:nvGrpSpPr>
        <p:grpSpPr>
          <a:xfrm>
            <a:off x="2784858" y="3261978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4F8554-A587-96C6-95C8-E04310BC223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C497125-841E-CC17-972C-523D08C68A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9FDEE-663C-253F-1625-766CB399C59C}"/>
              </a:ext>
            </a:extLst>
          </p:cNvPr>
          <p:cNvGrpSpPr/>
          <p:nvPr/>
        </p:nvGrpSpPr>
        <p:grpSpPr>
          <a:xfrm>
            <a:off x="3679434" y="4856874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A403CC-76FD-74B1-E18D-8B7AC7DC068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9D9BB9B-6ECD-A546-58BA-C13C594AB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3612237-03C3-39DA-8ABF-2FE56DFE6D33}"/>
              </a:ext>
            </a:extLst>
          </p:cNvPr>
          <p:cNvSpPr/>
          <p:nvPr/>
        </p:nvSpPr>
        <p:spPr>
          <a:xfrm>
            <a:off x="1101777" y="5186363"/>
            <a:ext cx="1938979" cy="203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88EA63-5D1A-FACB-3F14-8D082D0369A8}"/>
                  </a:ext>
                </a:extLst>
              </p:cNvPr>
              <p:cNvSpPr txBox="1"/>
              <p:nvPr/>
            </p:nvSpPr>
            <p:spPr>
              <a:xfrm>
                <a:off x="5556758" y="3210429"/>
                <a:ext cx="1202893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88EA63-5D1A-FACB-3F14-8D082D036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758" y="3210429"/>
                <a:ext cx="1202893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994D76-3998-B40D-4857-C570AAE5BFB6}"/>
                  </a:ext>
                </a:extLst>
              </p:cNvPr>
              <p:cNvSpPr txBox="1"/>
              <p:nvPr/>
            </p:nvSpPr>
            <p:spPr>
              <a:xfrm>
                <a:off x="5543341" y="4531660"/>
                <a:ext cx="2052293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994D76-3998-B40D-4857-C570AAE5B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341" y="4531660"/>
                <a:ext cx="2052293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68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4" grpId="0" animBg="1"/>
      <p:bldP spid="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83BB7-B337-A350-0D6D-BD4E8C6C6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40" y="2135116"/>
            <a:ext cx="5058119" cy="1397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Speech Bubble: Rectangle 5"/>
          <p:cNvSpPr/>
          <p:nvPr/>
        </p:nvSpPr>
        <p:spPr>
          <a:xfrm>
            <a:off x="5742655" y="3940654"/>
            <a:ext cx="2359741" cy="1308764"/>
          </a:xfrm>
          <a:prstGeom prst="wedgeRectCallout">
            <a:avLst>
              <a:gd name="adj1" fmla="val -35681"/>
              <a:gd name="adj2" fmla="val -7276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Which roll type will most likely give you the highest </a:t>
            </a:r>
            <a:r>
              <a:rPr lang="en-US" b="1" dirty="0">
                <a:solidFill>
                  <a:schemeClr val="tx1"/>
                </a:solidFill>
              </a:rPr>
              <a:t>average</a:t>
            </a:r>
            <a:r>
              <a:rPr lang="en-US" dirty="0">
                <a:solidFill>
                  <a:srgbClr val="FF0000"/>
                </a:solidFill>
              </a:rPr>
              <a:t> score across all abilities?</a:t>
            </a:r>
          </a:p>
        </p:txBody>
      </p:sp>
    </p:spTree>
    <p:extLst>
      <p:ext uri="{BB962C8B-B14F-4D97-AF65-F5344CB8AC3E}">
        <p14:creationId xmlns:p14="http://schemas.microsoft.com/office/powerpoint/2010/main" val="26202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3680" y="365126"/>
            <a:ext cx="3067342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common_statistics.py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75ABB-E6C7-BFDF-DAD9-F16B94F4A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78" y="494511"/>
            <a:ext cx="5295238" cy="6123809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B6A83-6A5C-8301-8352-0ADE7E617B29}"/>
              </a:ext>
            </a:extLst>
          </p:cNvPr>
          <p:cNvGrpSpPr/>
          <p:nvPr/>
        </p:nvGrpSpPr>
        <p:grpSpPr>
          <a:xfrm>
            <a:off x="3435785" y="689381"/>
            <a:ext cx="1076632" cy="369332"/>
            <a:chOff x="4968362" y="2079211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8D9558D-E292-DB28-D893-AB9F62FA04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5EC0763-7CBD-6A6F-D31A-C0C79A02D1B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9220ECA-0AC3-6531-6FC4-C25F2036063E}"/>
              </a:ext>
            </a:extLst>
          </p:cNvPr>
          <p:cNvGrpSpPr/>
          <p:nvPr/>
        </p:nvGrpSpPr>
        <p:grpSpPr>
          <a:xfrm>
            <a:off x="2154127" y="1408737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740018F-EC87-0821-B0A9-7FFCF783A8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3A2858A-3240-5F5D-FB15-45C4AEF936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8728C5B-9FAA-5672-F972-8773745B8ACE}"/>
              </a:ext>
            </a:extLst>
          </p:cNvPr>
          <p:cNvGrpSpPr/>
          <p:nvPr/>
        </p:nvGrpSpPr>
        <p:grpSpPr>
          <a:xfrm>
            <a:off x="1872870" y="1600897"/>
            <a:ext cx="1068643" cy="369332"/>
            <a:chOff x="3647644" y="4910075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E2572D3-3B8D-4484-F157-53B3E43857C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39EFAA4-2249-C3DA-7C65-7AB02E800E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A02CDA5-7A75-30E3-1CE2-CFD31CAADF14}"/>
              </a:ext>
            </a:extLst>
          </p:cNvPr>
          <p:cNvGrpSpPr/>
          <p:nvPr/>
        </p:nvGrpSpPr>
        <p:grpSpPr>
          <a:xfrm>
            <a:off x="2142359" y="1785563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FA4288-13E9-6C8A-A87B-B3D673BFBC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43E61F6-EB53-71E0-D5BA-BF1ADE1684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503D017-7375-49C2-1D78-C4F5F9BE4FBA}"/>
              </a:ext>
            </a:extLst>
          </p:cNvPr>
          <p:cNvGrpSpPr/>
          <p:nvPr/>
        </p:nvGrpSpPr>
        <p:grpSpPr>
          <a:xfrm>
            <a:off x="2916098" y="2680433"/>
            <a:ext cx="1068643" cy="369332"/>
            <a:chOff x="3647644" y="5359159"/>
            <a:chExt cx="1068643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816BD37-95D0-BF2E-5DCA-BAB8EB80B94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1F673D3-712A-72AC-D974-D8DEECCF8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6581ECF-D539-0DAC-E627-BC57678ECF48}"/>
              </a:ext>
            </a:extLst>
          </p:cNvPr>
          <p:cNvGrpSpPr/>
          <p:nvPr/>
        </p:nvGrpSpPr>
        <p:grpSpPr>
          <a:xfrm>
            <a:off x="2978594" y="4131846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0A700AB-CA39-0C98-08B2-8C5116EF738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1EAC412-696D-F0B4-C371-0C35FDB810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C362DE1-E32A-CF36-D421-8C3EEBE54412}"/>
              </a:ext>
            </a:extLst>
          </p:cNvPr>
          <p:cNvGrpSpPr/>
          <p:nvPr/>
        </p:nvGrpSpPr>
        <p:grpSpPr>
          <a:xfrm>
            <a:off x="4453426" y="4490220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D265D0-4A79-4AFD-1FAD-D18DEA79C8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62166C9-B38C-3191-E2FC-A1AE4A2A0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863BEB5-2E91-F32B-EFEE-EF96CB5693F2}"/>
              </a:ext>
            </a:extLst>
          </p:cNvPr>
          <p:cNvGrpSpPr/>
          <p:nvPr/>
        </p:nvGrpSpPr>
        <p:grpSpPr>
          <a:xfrm>
            <a:off x="1953101" y="5400136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66FC7B-6A3C-7C76-0F73-4AF3814EEC1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ADAF002-C9AE-5DD3-1CF7-426E89E03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0E30F80-D143-6347-8E29-0118626B2A01}"/>
              </a:ext>
            </a:extLst>
          </p:cNvPr>
          <p:cNvGrpSpPr/>
          <p:nvPr/>
        </p:nvGrpSpPr>
        <p:grpSpPr>
          <a:xfrm>
            <a:off x="3082905" y="3769088"/>
            <a:ext cx="1076632" cy="369332"/>
            <a:chOff x="2157212" y="5356391"/>
            <a:chExt cx="1076632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6B7D7AB-2D4B-8E66-403E-063775B65D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63F5125-E4B0-6073-D9A9-F37FA82B72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E0BC3CF-F85B-99CE-691E-E36D48732557}"/>
              </a:ext>
            </a:extLst>
          </p:cNvPr>
          <p:cNvGrpSpPr/>
          <p:nvPr/>
        </p:nvGrpSpPr>
        <p:grpSpPr>
          <a:xfrm>
            <a:off x="3800026" y="6119108"/>
            <a:ext cx="1076632" cy="369332"/>
            <a:chOff x="2157212" y="5356391"/>
            <a:chExt cx="1076632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B5715C3-4B2F-4D39-F7DC-884198A102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735653C-23C1-5623-6AA3-7DFCC5C0DD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F1AB2B-0D73-6B18-F482-7B11ADC133C8}"/>
                  </a:ext>
                </a:extLst>
              </p:cNvPr>
              <p:cNvSpPr txBox="1"/>
              <p:nvPr/>
            </p:nvSpPr>
            <p:spPr>
              <a:xfrm>
                <a:off x="6847984" y="1931358"/>
                <a:ext cx="1202893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F1AB2B-0D73-6B18-F482-7B11ADC13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984" y="1931358"/>
                <a:ext cx="1202893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3D93E1-F572-FDC2-6722-D8BB6E1FBDC3}"/>
                  </a:ext>
                </a:extLst>
              </p:cNvPr>
              <p:cNvSpPr txBox="1"/>
              <p:nvPr/>
            </p:nvSpPr>
            <p:spPr>
              <a:xfrm>
                <a:off x="6291935" y="5728999"/>
                <a:ext cx="2052293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3D93E1-F572-FDC2-6722-D8BB6E1F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935" y="5728999"/>
                <a:ext cx="2052293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94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common_statistics.py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C68B9-A13D-1FCA-E475-B42F85FD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926" y="1478398"/>
            <a:ext cx="5312147" cy="4817994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FDE6D10-A078-BCEB-E63D-44A40ECD498B}"/>
              </a:ext>
            </a:extLst>
          </p:cNvPr>
          <p:cNvGrpSpPr/>
          <p:nvPr/>
        </p:nvGrpSpPr>
        <p:grpSpPr>
          <a:xfrm>
            <a:off x="5608150" y="2007134"/>
            <a:ext cx="1076632" cy="369332"/>
            <a:chOff x="4968362" y="2079211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6ED5B16-018C-FA60-531E-6908044304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9B88B6-C676-1624-5BB3-887A3AB9E21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9B327D0-1A92-B667-8D28-B400222E656E}"/>
              </a:ext>
            </a:extLst>
          </p:cNvPr>
          <p:cNvGrpSpPr/>
          <p:nvPr/>
        </p:nvGrpSpPr>
        <p:grpSpPr>
          <a:xfrm>
            <a:off x="5918556" y="2624775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1A27830-46E3-7B08-3221-6342755CF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E4E878-D700-BE59-6518-2EB951C1A8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A703B8E-536E-9363-0819-5A1668D87B6B}"/>
              </a:ext>
            </a:extLst>
          </p:cNvPr>
          <p:cNvGrpSpPr/>
          <p:nvPr/>
        </p:nvGrpSpPr>
        <p:grpSpPr>
          <a:xfrm>
            <a:off x="5762576" y="3312998"/>
            <a:ext cx="1068643" cy="369332"/>
            <a:chOff x="3647644" y="4910075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F873337-5F10-E6E6-BCD6-FBF9230E84D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9F4EABE-AD09-70AF-2AD2-6C7BF249F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2F05529-334C-D060-8ABE-5512197EDFE0}"/>
              </a:ext>
            </a:extLst>
          </p:cNvPr>
          <p:cNvGrpSpPr/>
          <p:nvPr/>
        </p:nvGrpSpPr>
        <p:grpSpPr>
          <a:xfrm>
            <a:off x="5999675" y="3498192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5101733-9483-D4A8-95B8-4A4A7B6BFA1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D973F3-135F-04F2-2A10-B90480B2A5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F10A5FA-0B45-B07A-C77D-DD9443D08613}"/>
              </a:ext>
            </a:extLst>
          </p:cNvPr>
          <p:cNvGrpSpPr/>
          <p:nvPr/>
        </p:nvGrpSpPr>
        <p:grpSpPr>
          <a:xfrm>
            <a:off x="5329505" y="4076491"/>
            <a:ext cx="1068643" cy="369332"/>
            <a:chOff x="3647644" y="5359159"/>
            <a:chExt cx="1068643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6EFC314-4079-CE97-BC88-291187AAE6F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0D47941-49FD-5E41-DD79-F7A6D402F0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D11633-F751-8B4C-D5D9-E51537FE111A}"/>
              </a:ext>
            </a:extLst>
          </p:cNvPr>
          <p:cNvGrpSpPr/>
          <p:nvPr/>
        </p:nvGrpSpPr>
        <p:grpSpPr>
          <a:xfrm>
            <a:off x="4714430" y="5005181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5C1B1B-7BD5-3344-9813-B04213651A5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08F0869-507A-77E6-B6F0-665D1BC898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0DE4963-8E79-E39B-2F98-3435A175E1AD}"/>
              </a:ext>
            </a:extLst>
          </p:cNvPr>
          <p:cNvGrpSpPr/>
          <p:nvPr/>
        </p:nvGrpSpPr>
        <p:grpSpPr>
          <a:xfrm>
            <a:off x="5817506" y="5192486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2DFB86-43A7-3B49-6489-999439129B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21AB3F6-B1C7-3003-4AB9-426197A82D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433E9F-C4D3-03BA-026C-95C117D9BF53}"/>
              </a:ext>
            </a:extLst>
          </p:cNvPr>
          <p:cNvGrpSpPr/>
          <p:nvPr/>
        </p:nvGrpSpPr>
        <p:grpSpPr>
          <a:xfrm>
            <a:off x="5433945" y="5757384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0B67084-D76E-984E-0EAC-9F459716B5B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FA9AEF2-86BA-4A27-A61A-7C231446D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460F876-CD9E-3813-2995-14D761E503B0}"/>
              </a:ext>
            </a:extLst>
          </p:cNvPr>
          <p:cNvGrpSpPr/>
          <p:nvPr/>
        </p:nvGrpSpPr>
        <p:grpSpPr>
          <a:xfrm>
            <a:off x="7140340" y="4238506"/>
            <a:ext cx="1076632" cy="369332"/>
            <a:chOff x="2157212" y="5356391"/>
            <a:chExt cx="1076632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6C288D8-53D1-7325-4259-E71313E7F6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DCB2A8-AA99-A60E-BB67-93005E258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F0B6C3-10E9-5334-2BA1-AFE1C200B046}"/>
              </a:ext>
            </a:extLst>
          </p:cNvPr>
          <p:cNvGrpSpPr/>
          <p:nvPr/>
        </p:nvGrpSpPr>
        <p:grpSpPr>
          <a:xfrm>
            <a:off x="5786696" y="5944759"/>
            <a:ext cx="1076632" cy="369332"/>
            <a:chOff x="2157212" y="5356391"/>
            <a:chExt cx="1076632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00D406E-926F-E201-1914-4493033E163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2940B3C-4777-06F2-38C1-82A29871A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681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common_statistics.py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15D6D-0F76-97BE-6E86-B120257B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39" y="1690689"/>
            <a:ext cx="6657143" cy="432380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9CAF8D2-525D-A965-4588-074344D78662}"/>
              </a:ext>
            </a:extLst>
          </p:cNvPr>
          <p:cNvGrpSpPr/>
          <p:nvPr/>
        </p:nvGrpSpPr>
        <p:grpSpPr>
          <a:xfrm>
            <a:off x="7052871" y="1791954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254932D-E1AE-1931-EE71-EC33344F6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291E44-F649-6CC7-7241-87120C88C76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482897-52B6-856E-E12E-49B038182362}"/>
              </a:ext>
            </a:extLst>
          </p:cNvPr>
          <p:cNvGrpSpPr/>
          <p:nvPr/>
        </p:nvGrpSpPr>
        <p:grpSpPr>
          <a:xfrm>
            <a:off x="2998252" y="2692383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4F70DE0-E34A-FC2C-4709-C7E6063C9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7CDD33-9BFE-E83C-DEFD-C68274244D3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F8775E-1CAB-D011-DE79-6FDABC9BF7BA}"/>
              </a:ext>
            </a:extLst>
          </p:cNvPr>
          <p:cNvGrpSpPr/>
          <p:nvPr/>
        </p:nvGrpSpPr>
        <p:grpSpPr>
          <a:xfrm>
            <a:off x="2998252" y="3411243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3B6F9D5-9506-D7FC-0EB9-1881C75C04A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95D4AA5-2CB2-EC16-2087-DF3E3392A8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38B48CE-356B-6298-43AD-925ACF62C646}"/>
              </a:ext>
            </a:extLst>
          </p:cNvPr>
          <p:cNvGrpSpPr/>
          <p:nvPr/>
        </p:nvGrpSpPr>
        <p:grpSpPr>
          <a:xfrm>
            <a:off x="2998252" y="4130103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F2F305-B7BC-71FE-956F-5188CB378BD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B00FEFD-FFC9-F358-586D-820739AEBC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8A7F926-C30D-6448-3531-23157A638317}"/>
              </a:ext>
            </a:extLst>
          </p:cNvPr>
          <p:cNvGrpSpPr/>
          <p:nvPr/>
        </p:nvGrpSpPr>
        <p:grpSpPr>
          <a:xfrm>
            <a:off x="2998252" y="4848963"/>
            <a:ext cx="1068643" cy="369332"/>
            <a:chOff x="3647644" y="5359159"/>
            <a:chExt cx="1068643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D60CF11-2036-0BEC-CD37-527EFBD1EA3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E1BD0F5-BBE4-EB4C-07F5-7D09370737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DEFCF2A-5A1C-C81F-FC76-7E782D3672E3}"/>
              </a:ext>
            </a:extLst>
          </p:cNvPr>
          <p:cNvGrpSpPr/>
          <p:nvPr/>
        </p:nvGrpSpPr>
        <p:grpSpPr>
          <a:xfrm>
            <a:off x="2998252" y="5567823"/>
            <a:ext cx="1076632" cy="369332"/>
            <a:chOff x="2157212" y="5356391"/>
            <a:chExt cx="1076632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5938E21-F530-EE00-4BE4-51B5F138EDF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55A6A7-B937-FE37-C36A-9C9982AD0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8FA1F4E-AF16-D455-CA4F-28A8F7507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655" y="2489486"/>
            <a:ext cx="4349406" cy="27821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422D29-F6E7-028E-572A-6318D8940EF8}"/>
              </a:ext>
            </a:extLst>
          </p:cNvPr>
          <p:cNvSpPr txBox="1"/>
          <p:nvPr/>
        </p:nvSpPr>
        <p:spPr>
          <a:xfrm>
            <a:off x="1628193" y="3833281"/>
            <a:ext cx="178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Multi-modal</a:t>
            </a:r>
          </a:p>
        </p:txBody>
      </p:sp>
    </p:spTree>
    <p:extLst>
      <p:ext uri="{BB962C8B-B14F-4D97-AF65-F5344CB8AC3E}">
        <p14:creationId xmlns:p14="http://schemas.microsoft.com/office/powerpoint/2010/main" val="55267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D45E8-D9A5-479E-BE4A-E0B1EA86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Bessel’s Correction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148F-7352-4C2A-8885-FE29E8AA9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81"/>
          <a:stretch/>
        </p:blipFill>
        <p:spPr>
          <a:xfrm>
            <a:off x="789867" y="1720306"/>
            <a:ext cx="7564265" cy="24756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4C853-DA41-4132-A915-BC0B7C311E6A}"/>
              </a:ext>
            </a:extLst>
          </p:cNvPr>
          <p:cNvSpPr/>
          <p:nvPr/>
        </p:nvSpPr>
        <p:spPr>
          <a:xfrm>
            <a:off x="1637071" y="3782961"/>
            <a:ext cx="28759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BDB4B9-2A0D-4125-8AC8-E63119369DEA}"/>
              </a:ext>
            </a:extLst>
          </p:cNvPr>
          <p:cNvCxnSpPr/>
          <p:nvPr/>
        </p:nvCxnSpPr>
        <p:spPr>
          <a:xfrm>
            <a:off x="1246239" y="3244645"/>
            <a:ext cx="5346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2A254A-80A6-42AD-A874-A690F8644CE1}"/>
              </a:ext>
            </a:extLst>
          </p:cNvPr>
          <p:cNvSpPr txBox="1"/>
          <p:nvPr/>
        </p:nvSpPr>
        <p:spPr>
          <a:xfrm>
            <a:off x="279805" y="3556600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BSV</a:t>
            </a:r>
          </a:p>
        </p:txBody>
      </p:sp>
    </p:spTree>
    <p:extLst>
      <p:ext uri="{BB962C8B-B14F-4D97-AF65-F5344CB8AC3E}">
        <p14:creationId xmlns:p14="http://schemas.microsoft.com/office/powerpoint/2010/main" val="36354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</a:t>
            </a:r>
            <a:r>
              <a:rPr lang="en-US" sz="2400" b="1" dirty="0">
                <a:solidFill>
                  <a:srgbClr val="00B050"/>
                </a:solidFill>
              </a:rPr>
              <a:t>Hero ability scores </a:t>
            </a:r>
            <a:r>
              <a:rPr lang="en-US" sz="2400" dirty="0"/>
              <a:t>in role-playing games by calculating the </a:t>
            </a:r>
            <a:r>
              <a:rPr lang="en-US" sz="2400" b="1" dirty="0">
                <a:solidFill>
                  <a:srgbClr val="FF0000"/>
                </a:solidFill>
              </a:rPr>
              <a:t>mean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variance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FF0000"/>
                </a:solidFill>
              </a:rPr>
              <a:t>standard deviation</a:t>
            </a:r>
            <a:r>
              <a:rPr lang="en-US" sz="2400" dirty="0"/>
              <a:t> of a sequence of random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motivation for </a:t>
            </a:r>
            <a:r>
              <a:rPr lang="en-US" sz="2400" b="1" dirty="0"/>
              <a:t>Bessel’s correction </a:t>
            </a:r>
            <a:r>
              <a:rPr lang="en-US" sz="2400" dirty="0"/>
              <a:t>to the biased sample variance to develop a better </a:t>
            </a:r>
            <a:r>
              <a:rPr lang="en-US" sz="2400" i="1" dirty="0"/>
              <a:t>estimate</a:t>
            </a:r>
            <a:r>
              <a:rPr lang="en-US" sz="2400" dirty="0"/>
              <a:t> of the </a:t>
            </a:r>
            <a:r>
              <a:rPr lang="en-US" sz="2400" b="1" dirty="0"/>
              <a:t>population</a:t>
            </a:r>
            <a:r>
              <a:rPr lang="en-US" sz="2400" dirty="0"/>
              <a:t> </a:t>
            </a:r>
            <a:r>
              <a:rPr lang="en-US" sz="2400" b="1" dirty="0"/>
              <a:t>variance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 a </a:t>
            </a:r>
            <a:r>
              <a:rPr lang="en-US" sz="2400" b="1" dirty="0">
                <a:solidFill>
                  <a:srgbClr val="0070C0"/>
                </a:solidFill>
              </a:rPr>
              <a:t>computational mathematics experiment </a:t>
            </a:r>
            <a:r>
              <a:rPr lang="en-US" sz="2400" dirty="0"/>
              <a:t>that uncovers a </a:t>
            </a:r>
            <a:r>
              <a:rPr lang="en-US" sz="2400" b="1" dirty="0">
                <a:solidFill>
                  <a:srgbClr val="7030A0"/>
                </a:solidFill>
              </a:rPr>
              <a:t>magic number </a:t>
            </a:r>
            <a:r>
              <a:rPr lang="en-US" sz="2400" dirty="0"/>
              <a:t>hidden in all </a:t>
            </a:r>
            <a:r>
              <a:rPr lang="en-US" sz="2400" u="sng" dirty="0"/>
              <a:t>uniform</a:t>
            </a:r>
            <a:r>
              <a:rPr lang="en-US" sz="2400" dirty="0"/>
              <a:t> random number distributions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Investigate if a </a:t>
            </a:r>
            <a:r>
              <a:rPr lang="en-US" sz="2400" b="1" dirty="0"/>
              <a:t>Normal</a:t>
            </a:r>
            <a:r>
              <a:rPr lang="en-US" sz="2400" dirty="0"/>
              <a:t> Distribution can be generated from a Uniform Distribution using a </a:t>
            </a:r>
            <a:r>
              <a:rPr lang="en-US" sz="2400" b="1" dirty="0">
                <a:solidFill>
                  <a:srgbClr val="00B050"/>
                </a:solidFill>
              </a:rPr>
              <a:t>Pachinko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D45E8-D9A5-479E-BE4A-E0B1EA86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Bessel’s Correction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148F-7352-4C2A-8885-FE29E8AA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7" y="1720306"/>
            <a:ext cx="7564265" cy="37441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4C853-DA41-4132-A915-BC0B7C311E6A}"/>
              </a:ext>
            </a:extLst>
          </p:cNvPr>
          <p:cNvSpPr/>
          <p:nvPr/>
        </p:nvSpPr>
        <p:spPr>
          <a:xfrm>
            <a:off x="1637071" y="3782961"/>
            <a:ext cx="28759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A2DB3-219A-4AAB-BE4A-1BB7A4F4E708}"/>
              </a:ext>
            </a:extLst>
          </p:cNvPr>
          <p:cNvSpPr/>
          <p:nvPr/>
        </p:nvSpPr>
        <p:spPr>
          <a:xfrm>
            <a:off x="1700980" y="5012485"/>
            <a:ext cx="570271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BF90F-F3E3-42ED-B9C5-1B18727424C6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986115" y="5159375"/>
            <a:ext cx="90335" cy="635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47659A3-8210-4138-8F5E-196039CB5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01" y="1392765"/>
            <a:ext cx="1595131" cy="1935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1C9F7F-371F-47C5-9AB3-F2B3ADFDBAAC}"/>
              </a:ext>
            </a:extLst>
          </p:cNvPr>
          <p:cNvSpPr txBox="1"/>
          <p:nvPr/>
        </p:nvSpPr>
        <p:spPr>
          <a:xfrm>
            <a:off x="6676917" y="3299992"/>
            <a:ext cx="1799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Fredrich Wilhelm Bessel (1784-1846)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EE329-4DF0-438E-94CF-595DCE2EC89E}"/>
              </a:ext>
            </a:extLst>
          </p:cNvPr>
          <p:cNvSpPr txBox="1"/>
          <p:nvPr/>
        </p:nvSpPr>
        <p:spPr>
          <a:xfrm>
            <a:off x="812025" y="5795295"/>
            <a:ext cx="2348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Bessel’s Correction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(UBSV)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6B258-7426-474A-B0A3-E56BDB7296CB}"/>
              </a:ext>
            </a:extLst>
          </p:cNvPr>
          <p:cNvSpPr txBox="1"/>
          <p:nvPr/>
        </p:nvSpPr>
        <p:spPr>
          <a:xfrm>
            <a:off x="2814488" y="2139841"/>
            <a:ext cx="40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is the difference between population vs. sample variance?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55B44-A798-4386-91CA-F59FFD7F7ACB}"/>
              </a:ext>
            </a:extLst>
          </p:cNvPr>
          <p:cNvSpPr txBox="1"/>
          <p:nvPr/>
        </p:nvSpPr>
        <p:spPr>
          <a:xfrm>
            <a:off x="2936521" y="5799775"/>
            <a:ext cx="40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Does subtracting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1 from n</a:t>
            </a:r>
            <a:r>
              <a:rPr lang="en-US" b="1" dirty="0">
                <a:solidFill>
                  <a:srgbClr val="7030A0"/>
                </a:solidFill>
              </a:rPr>
              <a:t> really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make any difference at all?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BDB4B9-2A0D-4125-8AC8-E63119369DEA}"/>
              </a:ext>
            </a:extLst>
          </p:cNvPr>
          <p:cNvCxnSpPr/>
          <p:nvPr/>
        </p:nvCxnSpPr>
        <p:spPr>
          <a:xfrm>
            <a:off x="1246239" y="3244645"/>
            <a:ext cx="5346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0C46A8-D72D-4921-8B12-BD1E31292BDA}"/>
              </a:ext>
            </a:extLst>
          </p:cNvPr>
          <p:cNvCxnSpPr>
            <a:cxnSpLocks/>
          </p:cNvCxnSpPr>
          <p:nvPr/>
        </p:nvCxnSpPr>
        <p:spPr>
          <a:xfrm>
            <a:off x="1520927" y="4466302"/>
            <a:ext cx="8166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AEF7E4-BDA7-40CD-A56C-49CA918A7BBA}"/>
              </a:ext>
            </a:extLst>
          </p:cNvPr>
          <p:cNvSpPr txBox="1"/>
          <p:nvPr/>
        </p:nvSpPr>
        <p:spPr>
          <a:xfrm>
            <a:off x="279805" y="3556600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BSV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F45881-17B7-4E3A-9169-2FCD49543A83}"/>
              </a:ext>
            </a:extLst>
          </p:cNvPr>
          <p:cNvSpPr txBox="1"/>
          <p:nvPr/>
        </p:nvSpPr>
        <p:spPr>
          <a:xfrm>
            <a:off x="279805" y="4827819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UBSV</a:t>
            </a:r>
          </a:p>
        </p:txBody>
      </p:sp>
    </p:spTree>
    <p:extLst>
      <p:ext uri="{BB962C8B-B14F-4D97-AF65-F5344CB8AC3E}">
        <p14:creationId xmlns:p14="http://schemas.microsoft.com/office/powerpoint/2010/main" val="9828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3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3"/>
            <a:ext cx="7886700" cy="453072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Write an experimental simulation in Python that generates a full </a:t>
            </a:r>
            <a:r>
              <a:rPr lang="en-US" sz="2400" b="1" dirty="0">
                <a:solidFill>
                  <a:srgbClr val="0070C0"/>
                </a:solidFill>
              </a:rPr>
              <a:t>population set </a:t>
            </a:r>
            <a:r>
              <a:rPr lang="en-US" sz="2400" dirty="0"/>
              <a:t>containing </a:t>
            </a:r>
            <a:r>
              <a:rPr lang="en-US" sz="2400" b="1" dirty="0">
                <a:solidFill>
                  <a:srgbClr val="7030A0"/>
                </a:solidFill>
              </a:rPr>
              <a:t>7000</a:t>
            </a:r>
            <a:r>
              <a:rPr lang="en-US" sz="2400" dirty="0"/>
              <a:t> random </a:t>
            </a:r>
            <a:r>
              <a:rPr lang="en-US" sz="2400" i="1" dirty="0"/>
              <a:t>natural</a:t>
            </a:r>
            <a:r>
              <a:rPr lang="en-US" sz="2400" dirty="0"/>
              <a:t> numbers </a:t>
            </a:r>
            <a:r>
              <a:rPr lang="en-US" sz="2400" b="1" dirty="0">
                <a:solidFill>
                  <a:srgbClr val="00B050"/>
                </a:solidFill>
              </a:rPr>
              <a:t>&lt;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the </a:t>
            </a:r>
            <a:r>
              <a:rPr lang="en-US" sz="2000" u="sng" dirty="0"/>
              <a:t>population</a:t>
            </a:r>
            <a:r>
              <a:rPr lang="en-US" sz="2000" dirty="0"/>
              <a:t> variance (</a:t>
            </a:r>
            <a:r>
              <a:rPr lang="en-US" sz="2000" b="1" dirty="0"/>
              <a:t>PV</a:t>
            </a:r>
            <a:r>
              <a:rPr lang="en-US" sz="2000" dirty="0"/>
              <a:t>) for that full set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20,000 random samples of size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taken from that full population set. Find the </a:t>
            </a:r>
            <a:r>
              <a:rPr lang="en-US" sz="2400" b="1" dirty="0">
                <a:solidFill>
                  <a:srgbClr val="7030A0"/>
                </a:solidFill>
              </a:rPr>
              <a:t>mean</a:t>
            </a:r>
            <a:r>
              <a:rPr lang="en-US" sz="2400" dirty="0"/>
              <a:t> </a:t>
            </a:r>
            <a:r>
              <a:rPr lang="en-US" sz="2400" i="1" dirty="0"/>
              <a:t>biased</a:t>
            </a:r>
            <a:r>
              <a:rPr lang="en-US" sz="2400" dirty="0"/>
              <a:t> </a:t>
            </a:r>
            <a:r>
              <a:rPr lang="en-US" sz="2400" u="sng" dirty="0"/>
              <a:t>sample</a:t>
            </a:r>
            <a:r>
              <a:rPr lang="en-US" sz="2400" dirty="0"/>
              <a:t> variance (</a:t>
            </a:r>
            <a:r>
              <a:rPr lang="en-US" sz="2400" b="1" dirty="0"/>
              <a:t>BSV</a:t>
            </a:r>
            <a:r>
              <a:rPr lang="en-US" sz="2400" dirty="0"/>
              <a:t>) for all 20,000 of those sample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Create 20,000 random sample sets of size </a:t>
            </a:r>
            <a:r>
              <a:rPr lang="en-US" sz="2000" b="1" dirty="0"/>
              <a:t>2</a:t>
            </a:r>
            <a:r>
              <a:rPr lang="en-US" sz="2000" dirty="0"/>
              <a:t>. Then find the mean BSV for all 20,000 of those </a:t>
            </a:r>
            <a:r>
              <a:rPr lang="en-US" sz="2000" b="1" dirty="0"/>
              <a:t>two</a:t>
            </a:r>
            <a:r>
              <a:rPr lang="en-US" sz="2000" dirty="0"/>
              <a:t>-sample sets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Create 20,000 random sample sets of size </a:t>
            </a:r>
            <a:r>
              <a:rPr lang="en-US" sz="2000" b="1" dirty="0"/>
              <a:t>3</a:t>
            </a:r>
            <a:r>
              <a:rPr lang="en-US" sz="2000" dirty="0"/>
              <a:t>. Then find the mean BSV for all 20,000 of those </a:t>
            </a:r>
            <a:r>
              <a:rPr lang="en-US" sz="2000" b="1" dirty="0"/>
              <a:t>three</a:t>
            </a:r>
            <a:r>
              <a:rPr lang="en-US" sz="2000" dirty="0"/>
              <a:t>-sample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 this for all samples sets up to size </a:t>
            </a:r>
            <a:r>
              <a:rPr lang="en-US" sz="2000" b="1" dirty="0"/>
              <a:t>20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3"/>
            <a:ext cx="8118111" cy="453072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Display a table with one row for each of the </a:t>
            </a:r>
            <a:r>
              <a:rPr lang="en-US" sz="2400" b="1" dirty="0">
                <a:solidFill>
                  <a:srgbClr val="0070C0"/>
                </a:solidFill>
              </a:rPr>
              <a:t>sample sizes</a:t>
            </a:r>
            <a:r>
              <a:rPr lang="en-US" sz="2400" dirty="0"/>
              <a:t> from </a:t>
            </a:r>
            <a:r>
              <a:rPr lang="en-US" sz="2400" b="1" dirty="0"/>
              <a:t>2</a:t>
            </a:r>
            <a:r>
              <a:rPr lang="en-US" sz="2400" dirty="0"/>
              <a:t> to </a:t>
            </a:r>
            <a:r>
              <a:rPr lang="en-US" sz="2400" b="1" dirty="0"/>
              <a:t>20</a:t>
            </a:r>
            <a:r>
              <a:rPr lang="en-US" sz="2400" dirty="0"/>
              <a:t> with columns showing the </a:t>
            </a:r>
            <a:r>
              <a:rPr lang="en-US" sz="2400" b="1" dirty="0">
                <a:solidFill>
                  <a:srgbClr val="7030A0"/>
                </a:solidFill>
              </a:rPr>
              <a:t>sample size, </a:t>
            </a:r>
            <a:r>
              <a:rPr lang="en-US" sz="2400" dirty="0"/>
              <a:t>the mean BSV, the </a:t>
            </a:r>
            <a:r>
              <a:rPr lang="en-US" sz="24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true</a:t>
            </a:r>
            <a:r>
              <a:rPr lang="en-US" sz="2400" dirty="0"/>
              <a:t> population variance (PV), and ratio of BSV/PV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Row </a:t>
            </a:r>
            <a:r>
              <a:rPr lang="en-US" sz="2000" b="1" dirty="0"/>
              <a:t>#1</a:t>
            </a:r>
            <a:r>
              <a:rPr lang="en-US" sz="2000" dirty="0"/>
              <a:t> represents the statistics if you only created samples containing </a:t>
            </a:r>
            <a:r>
              <a:rPr lang="en-US" sz="2000" b="1" u="sng" dirty="0">
                <a:solidFill>
                  <a:srgbClr val="7030A0"/>
                </a:solidFill>
              </a:rPr>
              <a:t>two</a:t>
            </a:r>
            <a:r>
              <a:rPr lang="en-US" sz="2000" dirty="0"/>
              <a:t> random samples from the population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Row </a:t>
            </a:r>
            <a:r>
              <a:rPr lang="en-US" sz="2000" b="1" dirty="0"/>
              <a:t>#2</a:t>
            </a:r>
            <a:r>
              <a:rPr lang="en-US" sz="2000" dirty="0"/>
              <a:t> represents the statistics if you only created samples containing </a:t>
            </a:r>
            <a:r>
              <a:rPr lang="en-US" sz="2000" b="1" u="sng" dirty="0">
                <a:solidFill>
                  <a:srgbClr val="7030A0"/>
                </a:solidFill>
              </a:rPr>
              <a:t>three</a:t>
            </a:r>
            <a:r>
              <a:rPr lang="en-US" sz="2000" dirty="0"/>
              <a:t> random samples from the population</a:t>
            </a:r>
            <a:endParaRPr lang="en-US" sz="20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the </a:t>
            </a:r>
            <a:r>
              <a:rPr lang="en-US" sz="2400" b="1" dirty="0">
                <a:solidFill>
                  <a:srgbClr val="00B050"/>
                </a:solidFill>
              </a:rPr>
              <a:t>ratio of BSV/PV </a:t>
            </a:r>
            <a:r>
              <a:rPr lang="en-US" sz="2400" dirty="0"/>
              <a:t>for increasing sample sizes from         </a:t>
            </a:r>
            <a:r>
              <a:rPr lang="en-US" sz="2400" b="1" dirty="0"/>
              <a:t>2</a:t>
            </a:r>
            <a:r>
              <a:rPr lang="en-US" sz="2400" dirty="0"/>
              <a:t> </a:t>
            </a:r>
            <a:r>
              <a:rPr lang="en-US" sz="2400" b="1" dirty="0"/>
              <a:t>to 20</a:t>
            </a:r>
            <a:r>
              <a:rPr lang="en-US" sz="2400" dirty="0"/>
              <a:t>, and superimpose a plot of the hyperbola </a:t>
            </a:r>
            <a:r>
              <a:rPr lang="en-US" sz="2400" b="1" dirty="0">
                <a:solidFill>
                  <a:srgbClr val="0070C0"/>
                </a:solidFill>
              </a:rPr>
              <a:t>(n-1)/n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does the graph of BSV/PV compare to that hyperbola?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rarely calculate the true PV – but can we reliably use the BSV with </a:t>
            </a:r>
            <a:r>
              <a:rPr lang="en-US" sz="2000" b="1" i="1" dirty="0"/>
              <a:t>small</a:t>
            </a:r>
            <a:r>
              <a:rPr lang="en-US" sz="2000" dirty="0"/>
              <a:t> sample sets to </a:t>
            </a:r>
            <a:r>
              <a:rPr lang="en-US" sz="2000" u="sng" dirty="0"/>
              <a:t>estimate</a:t>
            </a:r>
            <a:r>
              <a:rPr lang="en-US" sz="2000" dirty="0"/>
              <a:t> the true PV?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E232E3-84F6-4409-9CA0-67A6EB421F0D}"/>
              </a:ext>
            </a:extLst>
          </p:cNvPr>
          <p:cNvSpPr/>
          <p:nvPr/>
        </p:nvSpPr>
        <p:spPr>
          <a:xfrm>
            <a:off x="1143663" y="5612124"/>
            <a:ext cx="7535642" cy="663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7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B37497-6579-0338-CCCF-4666C15DC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549" y="1467724"/>
            <a:ext cx="5233469" cy="511159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0599603D-AAE2-4138-BF68-B1A18B068B68}"/>
              </a:ext>
            </a:extLst>
          </p:cNvPr>
          <p:cNvSpPr/>
          <p:nvPr/>
        </p:nvSpPr>
        <p:spPr>
          <a:xfrm>
            <a:off x="301578" y="3871325"/>
            <a:ext cx="1481115" cy="1526291"/>
          </a:xfrm>
          <a:prstGeom prst="wedgeRectCallout">
            <a:avLst>
              <a:gd name="adj1" fmla="val 113008"/>
              <a:gd name="adj2" fmla="val -3189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NumPy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can do vectorized operations on all array elements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29CC90-8340-C562-A616-FCDB91F44369}"/>
              </a:ext>
            </a:extLst>
          </p:cNvPr>
          <p:cNvGrpSpPr/>
          <p:nvPr/>
        </p:nvGrpSpPr>
        <p:grpSpPr>
          <a:xfrm>
            <a:off x="6216460" y="1577103"/>
            <a:ext cx="1076632" cy="369332"/>
            <a:chOff x="4968362" y="2079211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8D1B008-9955-73D1-A000-A034D539F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106CD6-816A-87C8-32B8-05116FB8732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79EE67D-935D-024B-C88D-0D2133C04CF3}"/>
              </a:ext>
            </a:extLst>
          </p:cNvPr>
          <p:cNvGrpSpPr/>
          <p:nvPr/>
        </p:nvGrpSpPr>
        <p:grpSpPr>
          <a:xfrm>
            <a:off x="3608172" y="2374367"/>
            <a:ext cx="1076632" cy="369332"/>
            <a:chOff x="4704120" y="2356972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735EBB0-FF80-1911-D01F-3C212BB9B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FDCB56-0CE1-AB2F-21FA-E9F16D0FABF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5CC1849-DF8F-45CD-B971-C95C13D7C389}"/>
              </a:ext>
            </a:extLst>
          </p:cNvPr>
          <p:cNvGrpSpPr/>
          <p:nvPr/>
        </p:nvGrpSpPr>
        <p:grpSpPr>
          <a:xfrm>
            <a:off x="4337153" y="3738520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B52A77-FF65-512B-080F-EB671857E43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EE9AF58-75B7-7AD7-7D81-968468B432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38C580-DF0B-7878-3E07-C036C5317A52}"/>
              </a:ext>
            </a:extLst>
          </p:cNvPr>
          <p:cNvGrpSpPr/>
          <p:nvPr/>
        </p:nvGrpSpPr>
        <p:grpSpPr>
          <a:xfrm>
            <a:off x="6208271" y="3952509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CBB5D04-1DF0-E389-8D5D-6B7536F0332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D1AD84-F2B9-E924-8952-D2C81B4CC9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98578A8-FF11-2EB7-C7FA-855662BAB764}"/>
              </a:ext>
            </a:extLst>
          </p:cNvPr>
          <p:cNvGrpSpPr/>
          <p:nvPr/>
        </p:nvGrpSpPr>
        <p:grpSpPr>
          <a:xfrm>
            <a:off x="6029085" y="4931226"/>
            <a:ext cx="1068643" cy="369332"/>
            <a:chOff x="3647644" y="5359159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5FF52A8-F917-D6CA-9F71-589212AB386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9F29E4B-BD51-036D-1FA5-904F5252B8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E87F72-E24F-8410-A0E3-0778BA1B19C3}"/>
              </a:ext>
            </a:extLst>
          </p:cNvPr>
          <p:cNvGrpSpPr/>
          <p:nvPr/>
        </p:nvGrpSpPr>
        <p:grpSpPr>
          <a:xfrm>
            <a:off x="4994700" y="5506436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DEA915-2AD4-A72F-09F7-FEF1087F5B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CE661E8-A52D-EF7D-04C0-A15B9A9E12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B813117-6895-041C-E4C8-B43C05CD9D07}"/>
              </a:ext>
            </a:extLst>
          </p:cNvPr>
          <p:cNvGrpSpPr/>
          <p:nvPr/>
        </p:nvGrpSpPr>
        <p:grpSpPr>
          <a:xfrm>
            <a:off x="7586192" y="5706092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7DDF99F-DA25-13F4-47A3-42B607717B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431CD57-FEFF-C709-2A55-F8F62AABCC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D6C10A6-6CCE-61FB-D9DD-D746BC9C4DCB}"/>
              </a:ext>
            </a:extLst>
          </p:cNvPr>
          <p:cNvGrpSpPr/>
          <p:nvPr/>
        </p:nvGrpSpPr>
        <p:grpSpPr>
          <a:xfrm>
            <a:off x="5516875" y="5890758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75E651F-CA85-C6B4-3DC2-D70CF179117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2367F3B-D8D9-92A4-08D7-5758463EEF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4A5CFD-3B20-6CC7-BEC6-5A93B818BBD1}"/>
              </a:ext>
            </a:extLst>
          </p:cNvPr>
          <p:cNvGrpSpPr/>
          <p:nvPr/>
        </p:nvGrpSpPr>
        <p:grpSpPr>
          <a:xfrm>
            <a:off x="4408846" y="5115892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CC31994-2A12-538D-0D2C-ADDE8E36F1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52D7428-C8DD-1E00-7B28-4D9A1657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56CB037-DD1B-4E11-4214-39E3F1EAE34F}"/>
              </a:ext>
            </a:extLst>
          </p:cNvPr>
          <p:cNvGrpSpPr/>
          <p:nvPr/>
        </p:nvGrpSpPr>
        <p:grpSpPr>
          <a:xfrm>
            <a:off x="5502719" y="6089897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CD05E5-DDB0-7B38-0B9A-45A4033DCF8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EA5C4A4-B779-48A9-DAD7-B41F1C172B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1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52C8A-0836-C612-AC32-DDBA84F8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67" y="1340351"/>
            <a:ext cx="5268339" cy="531580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6DAD91-3440-4587-95C9-E19AB3E23D34}"/>
              </a:ext>
            </a:extLst>
          </p:cNvPr>
          <p:cNvGrpSpPr/>
          <p:nvPr/>
        </p:nvGrpSpPr>
        <p:grpSpPr>
          <a:xfrm>
            <a:off x="6189572" y="1436974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3A1F4E-49F6-46B5-B177-87D932ABF8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76D3A2-6D8A-4F82-A1F0-9FD261BCB9A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AB9C37-FD1C-4AC3-B556-E22802D0313F}"/>
              </a:ext>
            </a:extLst>
          </p:cNvPr>
          <p:cNvGrpSpPr/>
          <p:nvPr/>
        </p:nvGrpSpPr>
        <p:grpSpPr>
          <a:xfrm>
            <a:off x="4531340" y="1586670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36C32B-22C7-4384-8AE4-B3A3E7D2A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872B45-FDB1-4917-9DAE-EC1EAF0949D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D33113-1A39-4CBE-9705-0DDE16E9C2D9}"/>
              </a:ext>
            </a:extLst>
          </p:cNvPr>
          <p:cNvGrpSpPr/>
          <p:nvPr/>
        </p:nvGrpSpPr>
        <p:grpSpPr>
          <a:xfrm>
            <a:off x="4147116" y="1733861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FF1C93-8047-4C96-A28E-16CA5C08AB1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9AF7125-EFCF-4D29-BFAA-51FC9BEAE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64FFB4-B1FF-2755-96BF-9DFCE6E166F3}"/>
              </a:ext>
            </a:extLst>
          </p:cNvPr>
          <p:cNvGrpSpPr/>
          <p:nvPr/>
        </p:nvGrpSpPr>
        <p:grpSpPr>
          <a:xfrm>
            <a:off x="5170070" y="1905491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91ACBC-46AF-E68B-F4DC-B5338B7F6FA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21A990-063B-FC04-F1A8-B66C3226DC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4C8B1F-2143-4094-63A2-82436B652284}"/>
              </a:ext>
            </a:extLst>
          </p:cNvPr>
          <p:cNvGrpSpPr/>
          <p:nvPr/>
        </p:nvGrpSpPr>
        <p:grpSpPr>
          <a:xfrm>
            <a:off x="6422073" y="2051989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52ABF5-B7DE-EB8C-F261-CADFE173820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79AFA6-3E00-4D0B-B19F-2E1558913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972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Python Pickle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5D9D7-3BC8-4348-BAED-3620BEC8B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49" y="1468581"/>
            <a:ext cx="4531136" cy="2067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8001CE-C986-405C-BA12-0FD2DE30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88" y="1703237"/>
            <a:ext cx="1588863" cy="1588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D3D4D-E3A0-4C3B-A566-B18D4749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67" y="3967037"/>
            <a:ext cx="6114286" cy="26666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32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03F774-5D67-5937-9F74-235A74463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36" y="2548518"/>
            <a:ext cx="5134975" cy="403232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4D7DC2-C983-4B7E-9213-7CD69733B187}"/>
              </a:ext>
            </a:extLst>
          </p:cNvPr>
          <p:cNvSpPr txBox="1"/>
          <p:nvPr/>
        </p:nvSpPr>
        <p:spPr>
          <a:xfrm>
            <a:off x="420329" y="3158742"/>
            <a:ext cx="1741398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</a:t>
            </a:r>
            <a:r>
              <a:rPr lang="en-US" dirty="0"/>
              <a:t> sets of size </a:t>
            </a:r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en-US" dirty="0"/>
              <a:t>, drawn from the full </a:t>
            </a:r>
            <a:r>
              <a:rPr lang="en-US" b="1" dirty="0"/>
              <a:t>population</a:t>
            </a:r>
            <a:r>
              <a:rPr lang="en-US" dirty="0"/>
              <a:t> set of </a:t>
            </a:r>
            <a:r>
              <a:rPr lang="en-US" b="1" dirty="0">
                <a:solidFill>
                  <a:srgbClr val="7030A0"/>
                </a:solidFill>
              </a:rPr>
              <a:t>7000</a:t>
            </a:r>
            <a:r>
              <a:rPr lang="en-US" dirty="0"/>
              <a:t> random </a:t>
            </a:r>
            <a:r>
              <a:rPr lang="en-US" i="1" dirty="0"/>
              <a:t>natural</a:t>
            </a:r>
            <a:r>
              <a:rPr lang="en-US" dirty="0"/>
              <a:t> numbers all &lt; 1000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BF0B4-A82C-4267-8513-BE26C60E29E9}"/>
              </a:ext>
            </a:extLst>
          </p:cNvPr>
          <p:cNvSpPr txBox="1"/>
          <p:nvPr/>
        </p:nvSpPr>
        <p:spPr>
          <a:xfrm>
            <a:off x="2746752" y="1459572"/>
            <a:ext cx="219751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Biased (</a:t>
            </a:r>
            <a:r>
              <a:rPr lang="en-US" i="1" dirty="0"/>
              <a:t>uncorrected</a:t>
            </a:r>
            <a:r>
              <a:rPr lang="en-US" dirty="0"/>
              <a:t>) sample variance (</a:t>
            </a:r>
            <a:r>
              <a:rPr lang="en-US" b="1" dirty="0"/>
              <a:t>BSV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D4A0F-008E-47DF-BD1D-99A529953940}"/>
              </a:ext>
            </a:extLst>
          </p:cNvPr>
          <p:cNvSpPr txBox="1"/>
          <p:nvPr/>
        </p:nvSpPr>
        <p:spPr>
          <a:xfrm>
            <a:off x="5103204" y="1459572"/>
            <a:ext cx="158058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population variance (</a:t>
            </a:r>
            <a:r>
              <a:rPr lang="en-US" b="1" dirty="0"/>
              <a:t>PV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62412-96C2-48F1-B244-FE88D53EAEA4}"/>
              </a:ext>
            </a:extLst>
          </p:cNvPr>
          <p:cNvSpPr txBox="1"/>
          <p:nvPr/>
        </p:nvSpPr>
        <p:spPr>
          <a:xfrm>
            <a:off x="6928252" y="2013570"/>
            <a:ext cx="13426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BSV / PV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79E683-04C4-4A0C-B354-6EC26914713C}"/>
              </a:ext>
            </a:extLst>
          </p:cNvPr>
          <p:cNvCxnSpPr>
            <a:cxnSpLocks/>
          </p:cNvCxnSpPr>
          <p:nvPr/>
        </p:nvCxnSpPr>
        <p:spPr>
          <a:xfrm>
            <a:off x="3945194" y="2330383"/>
            <a:ext cx="353961" cy="287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C58C1C-9BEA-4E99-AB07-975610F3CE12}"/>
              </a:ext>
            </a:extLst>
          </p:cNvPr>
          <p:cNvCxnSpPr>
            <a:cxnSpLocks/>
          </p:cNvCxnSpPr>
          <p:nvPr/>
        </p:nvCxnSpPr>
        <p:spPr>
          <a:xfrm flipH="1">
            <a:off x="6027561" y="2330383"/>
            <a:ext cx="231249" cy="2770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54C2F8-2619-4255-9B6E-FDCF65494991}"/>
              </a:ext>
            </a:extLst>
          </p:cNvPr>
          <p:cNvCxnSpPr>
            <a:cxnSpLocks/>
          </p:cNvCxnSpPr>
          <p:nvPr/>
        </p:nvCxnSpPr>
        <p:spPr>
          <a:xfrm flipH="1">
            <a:off x="7195648" y="2352317"/>
            <a:ext cx="300746" cy="265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7586566-783D-4C62-B909-84E3F7E2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47" y="1489427"/>
            <a:ext cx="2335966" cy="8628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2801A4-42EF-46E4-B803-14B4E1987A2E}"/>
              </a:ext>
            </a:extLst>
          </p:cNvPr>
          <p:cNvSpPr/>
          <p:nvPr/>
        </p:nvSpPr>
        <p:spPr>
          <a:xfrm>
            <a:off x="3746090" y="2757948"/>
            <a:ext cx="2711860" cy="2138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7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9435D6-9B8C-91BA-92F0-CD6232F9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00" y="1334729"/>
            <a:ext cx="6246696" cy="53126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574F1-264F-49B6-9FB4-C14CE54E5FEA}"/>
              </a:ext>
            </a:extLst>
          </p:cNvPr>
          <p:cNvSpPr txBox="1"/>
          <p:nvPr/>
        </p:nvSpPr>
        <p:spPr>
          <a:xfrm>
            <a:off x="4604848" y="5428233"/>
            <a:ext cx="212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(B)</a:t>
            </a:r>
            <a:r>
              <a:rPr lang="en-US" b="1" dirty="0" err="1">
                <a:solidFill>
                  <a:srgbClr val="7030A0"/>
                </a:solidFill>
              </a:rPr>
              <a:t>iased</a:t>
            </a:r>
            <a:r>
              <a:rPr lang="en-US" b="1" dirty="0">
                <a:solidFill>
                  <a:srgbClr val="7030A0"/>
                </a:solidFill>
              </a:rPr>
              <a:t> = BAD!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DBBBB65B-EAD2-4631-B6DF-62698C0E72BE}"/>
                  </a:ext>
                </a:extLst>
              </p:cNvPr>
              <p:cNvSpPr/>
              <p:nvPr/>
            </p:nvSpPr>
            <p:spPr>
              <a:xfrm>
                <a:off x="6457950" y="1060435"/>
                <a:ext cx="2256504" cy="990816"/>
              </a:xfrm>
              <a:prstGeom prst="wedgeRoundRectCallout">
                <a:avLst>
                  <a:gd name="adj1" fmla="val -35129"/>
                  <a:gd name="adj2" fmla="val 9227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If the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BSV</a:t>
                </a:r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 was close to the true </a:t>
                </a:r>
                <a:r>
                  <a: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PV </a:t>
                </a:r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𝐵𝑆𝑉</m:t>
                        </m:r>
                      </m:num>
                      <m:den>
                        <m:r>
                          <a:rPr lang="en-US" b="0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𝑃𝑉</m:t>
                        </m:r>
                      </m:den>
                    </m:f>
                    <m:r>
                      <a:rPr lang="en-US" i="1" smtClean="0">
                        <a:ln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n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b="1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DBBBB65B-EAD2-4631-B6DF-62698C0E7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1060435"/>
                <a:ext cx="2256504" cy="990816"/>
              </a:xfrm>
              <a:prstGeom prst="wedgeRoundRectCallout">
                <a:avLst>
                  <a:gd name="adj1" fmla="val -35129"/>
                  <a:gd name="adj2" fmla="val 92270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84B4B65-77A2-4DB2-9E83-563A4A3FBB28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42024"/>
              <a:gd name="adj2" fmla="val 730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At small sample sizes,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is a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poor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estimator for the true PV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91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E39DBE-3405-3356-E023-71F7ED6A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00" y="1334729"/>
            <a:ext cx="6246696" cy="53126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8873C25-DC65-42F1-86FF-38C0085684F4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05106"/>
              <a:gd name="adj2" fmla="val -55484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 ratio of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BSV/PV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tracks very closely to the hyperbola y=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(n-1)/n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0765B08-96AF-4586-A28C-35FE2AB11D28}"/>
              </a:ext>
            </a:extLst>
          </p:cNvPr>
          <p:cNvSpPr/>
          <p:nvPr/>
        </p:nvSpPr>
        <p:spPr>
          <a:xfrm>
            <a:off x="5641257" y="2438185"/>
            <a:ext cx="2979175" cy="990816"/>
          </a:xfrm>
          <a:prstGeom prst="wedgeRoundRectCallout">
            <a:avLst>
              <a:gd name="adj1" fmla="val -37417"/>
              <a:gd name="adj2" fmla="val 1004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Recall, we know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</a:t>
            </a:r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and the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BSV</a:t>
            </a:r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for each sample set, but we don’t know the true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PV</a:t>
            </a:r>
          </a:p>
        </p:txBody>
      </p:sp>
    </p:spTree>
    <p:extLst>
      <p:ext uri="{BB962C8B-B14F-4D97-AF65-F5344CB8AC3E}">
        <p14:creationId xmlns:p14="http://schemas.microsoft.com/office/powerpoint/2010/main" val="14357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3BFCE-184B-469A-9FFA-8A4E49025146}"/>
                  </a:ext>
                </a:extLst>
              </p:cNvPr>
              <p:cNvSpPr txBox="1"/>
              <p:nvPr/>
            </p:nvSpPr>
            <p:spPr>
              <a:xfrm>
                <a:off x="1216742" y="1710813"/>
                <a:ext cx="1513299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𝐵𝑆𝑉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3BFCE-184B-469A-9FFA-8A4E49025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42" y="1710813"/>
                <a:ext cx="1513299" cy="527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6A284-109E-4E1E-9133-93B4AA7E97FE}"/>
                  </a:ext>
                </a:extLst>
              </p:cNvPr>
              <p:cNvSpPr txBox="1"/>
              <p:nvPr/>
            </p:nvSpPr>
            <p:spPr>
              <a:xfrm>
                <a:off x="1216742" y="2571135"/>
                <a:ext cx="1513299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𝐵𝑆𝑉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6A284-109E-4E1E-9133-93B4AA7E9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42" y="2571135"/>
                <a:ext cx="1513299" cy="567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3E2CB7-B4CF-46C5-95F1-72E1132381F0}"/>
                  </a:ext>
                </a:extLst>
              </p:cNvPr>
              <p:cNvSpPr txBox="1"/>
              <p:nvPr/>
            </p:nvSpPr>
            <p:spPr>
              <a:xfrm>
                <a:off x="1277875" y="3426371"/>
                <a:ext cx="2075248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𝐵𝑆𝑉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3E2CB7-B4CF-46C5-95F1-72E113238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75" y="3426371"/>
                <a:ext cx="2075248" cy="523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B0DA7-8F1B-4141-A9D1-1CF6AB027241}"/>
                  </a:ext>
                </a:extLst>
              </p:cNvPr>
              <p:cNvSpPr txBox="1"/>
              <p:nvPr/>
            </p:nvSpPr>
            <p:spPr>
              <a:xfrm>
                <a:off x="1172907" y="4289981"/>
                <a:ext cx="222246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𝐵𝑆𝑉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B0DA7-8F1B-4141-A9D1-1CF6AB027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07" y="4289981"/>
                <a:ext cx="2222468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CFB41-004A-4096-8D42-C5B05745B2AC}"/>
                  </a:ext>
                </a:extLst>
              </p:cNvPr>
              <p:cNvSpPr txBox="1"/>
              <p:nvPr/>
            </p:nvSpPr>
            <p:spPr>
              <a:xfrm>
                <a:off x="4444181" y="1723735"/>
                <a:ext cx="303435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CFB41-004A-4096-8D42-C5B05745B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81" y="1723735"/>
                <a:ext cx="3034357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174A55-DEAA-42DA-A9A4-B51EAAC46B62}"/>
                  </a:ext>
                </a:extLst>
              </p:cNvPr>
              <p:cNvSpPr txBox="1"/>
              <p:nvPr/>
            </p:nvSpPr>
            <p:spPr>
              <a:xfrm>
                <a:off x="4444181" y="2835727"/>
                <a:ext cx="321158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174A55-DEAA-42DA-A9A4-B51EAAC46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81" y="2835727"/>
                <a:ext cx="3211585" cy="756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64FDEA-6105-48E5-A39D-E363A4DB872E}"/>
                  </a:ext>
                </a:extLst>
              </p:cNvPr>
              <p:cNvSpPr txBox="1"/>
              <p:nvPr/>
            </p:nvSpPr>
            <p:spPr>
              <a:xfrm>
                <a:off x="4576276" y="3947719"/>
                <a:ext cx="262963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64FDEA-6105-48E5-A39D-E363A4DB8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276" y="3947719"/>
                <a:ext cx="2629630" cy="756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6414ED1-066F-422F-806D-0DD904010817}"/>
              </a:ext>
            </a:extLst>
          </p:cNvPr>
          <p:cNvSpPr/>
          <p:nvPr/>
        </p:nvSpPr>
        <p:spPr>
          <a:xfrm>
            <a:off x="5185527" y="4352973"/>
            <a:ext cx="750699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379ACF-0DA1-4446-9628-6601C37C0786}"/>
              </a:ext>
            </a:extLst>
          </p:cNvPr>
          <p:cNvSpPr txBox="1"/>
          <p:nvPr/>
        </p:nvSpPr>
        <p:spPr>
          <a:xfrm>
            <a:off x="4296572" y="5121035"/>
            <a:ext cx="23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Bessel’s Correction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0B5C2-976A-4599-8250-DCFADB1CF57D}"/>
              </a:ext>
            </a:extLst>
          </p:cNvPr>
          <p:cNvSpPr txBox="1"/>
          <p:nvPr/>
        </p:nvSpPr>
        <p:spPr>
          <a:xfrm>
            <a:off x="7486650" y="4153553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UBSV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B25E7E-AF37-4D10-9D64-C952D00C1256}"/>
              </a:ext>
            </a:extLst>
          </p:cNvPr>
          <p:cNvCxnSpPr>
            <a:cxnSpLocks/>
          </p:cNvCxnSpPr>
          <p:nvPr/>
        </p:nvCxnSpPr>
        <p:spPr>
          <a:xfrm flipV="1">
            <a:off x="5383161" y="4576271"/>
            <a:ext cx="177715" cy="622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3FEE65-2748-4741-8D2D-F9951D249513}"/>
              </a:ext>
            </a:extLst>
          </p:cNvPr>
          <p:cNvSpPr txBox="1"/>
          <p:nvPr/>
        </p:nvSpPr>
        <p:spPr>
          <a:xfrm>
            <a:off x="2788367" y="5549750"/>
            <a:ext cx="5705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Subtracting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1 from n</a:t>
            </a:r>
            <a:r>
              <a:rPr lang="en-US" b="1" dirty="0">
                <a:solidFill>
                  <a:srgbClr val="7030A0"/>
                </a:solidFill>
              </a:rPr>
              <a:t> really does make a difference!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Even if we only can take small sample sizes, the UBSV can still give a good estimate of the true population variance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C12E81-8F98-4166-8698-B15B7F2E683C}"/>
              </a:ext>
            </a:extLst>
          </p:cNvPr>
          <p:cNvCxnSpPr/>
          <p:nvPr/>
        </p:nvCxnSpPr>
        <p:spPr>
          <a:xfrm flipV="1">
            <a:off x="5383161" y="2993923"/>
            <a:ext cx="258097" cy="144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F5D37D-73E9-4E23-947E-2477AEFA56E7}"/>
              </a:ext>
            </a:extLst>
          </p:cNvPr>
          <p:cNvCxnSpPr/>
          <p:nvPr/>
        </p:nvCxnSpPr>
        <p:spPr>
          <a:xfrm flipV="1">
            <a:off x="6109521" y="3297525"/>
            <a:ext cx="258097" cy="144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52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" grpId="0"/>
      <p:bldP spid="12" grpId="0"/>
      <p:bldP spid="13" grpId="0"/>
      <p:bldP spid="14" grpId="0"/>
      <p:bldP spid="15" grpId="0" animBg="1"/>
      <p:bldP spid="16" grpId="0"/>
      <p:bldP spid="17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the </a:t>
            </a:r>
            <a:r>
              <a:rPr lang="en-US" sz="2400" b="1" dirty="0">
                <a:solidFill>
                  <a:srgbClr val="FF0000"/>
                </a:solidFill>
              </a:rPr>
              <a:t>Birthday Paradox </a:t>
            </a:r>
            <a:r>
              <a:rPr lang="en-US" sz="2400" dirty="0"/>
              <a:t>by calculating the odds that two students share a common birthday cross increasing class sizes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an approach to </a:t>
            </a:r>
            <a:r>
              <a:rPr lang="en-US" sz="2400" b="1" dirty="0"/>
              <a:t>"measuring" randomness</a:t>
            </a:r>
            <a:r>
              <a:rPr lang="en-US" sz="2400" dirty="0"/>
              <a:t> by simulating the effects of two different card deck shuffling methods and then calculating the degree to which each method scrambles an initially sorted deck of cards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the accuracy of the </a:t>
            </a:r>
            <a:r>
              <a:rPr lang="en-US" sz="2400" b="1" dirty="0">
                <a:solidFill>
                  <a:srgbClr val="00B050"/>
                </a:solidFill>
              </a:rPr>
              <a:t>Lattice Point</a:t>
            </a:r>
            <a:r>
              <a:rPr lang="en-US" sz="2400" dirty="0"/>
              <a:t> count estimate suggested by </a:t>
            </a:r>
            <a:r>
              <a:rPr lang="en-US" sz="2400" b="1" dirty="0">
                <a:solidFill>
                  <a:srgbClr val="7030A0"/>
                </a:solidFill>
              </a:rPr>
              <a:t>Gauss</a:t>
            </a:r>
            <a:r>
              <a:rPr lang="en-US" sz="2400" dirty="0"/>
              <a:t> for the </a:t>
            </a:r>
            <a:r>
              <a:rPr lang="en-US" sz="2400" b="1" dirty="0"/>
              <a:t>Circle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52C8A-0836-C612-AC32-DDBA84F8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67" y="1340351"/>
            <a:ext cx="5268339" cy="531580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0253A3-2833-DF81-6239-D135E2ADD2E4}"/>
              </a:ext>
            </a:extLst>
          </p:cNvPr>
          <p:cNvGrpSpPr/>
          <p:nvPr/>
        </p:nvGrpSpPr>
        <p:grpSpPr>
          <a:xfrm>
            <a:off x="4870977" y="3279450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E8AB6C-3235-3311-BABE-2915CAC03A3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82A8B97-5172-2681-4F4E-16ECCDF5C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25265E2-E1DA-5D5F-850B-8FE9EF37E8B3}"/>
              </a:ext>
            </a:extLst>
          </p:cNvPr>
          <p:cNvGrpSpPr/>
          <p:nvPr/>
        </p:nvGrpSpPr>
        <p:grpSpPr>
          <a:xfrm>
            <a:off x="5481969" y="4688757"/>
            <a:ext cx="1084769" cy="369332"/>
            <a:chOff x="3912011" y="6259384"/>
            <a:chExt cx="1084769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241868-8726-C7B1-1EE3-18C7E7625AD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6B9111F-1EC6-B850-D3EA-977BCC0C5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2F05847-BD61-0EFD-2498-A517D44526BE}"/>
              </a:ext>
            </a:extLst>
          </p:cNvPr>
          <p:cNvSpPr/>
          <p:nvPr/>
        </p:nvSpPr>
        <p:spPr>
          <a:xfrm>
            <a:off x="2931889" y="3365263"/>
            <a:ext cx="243348" cy="212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53C364-0736-E849-699A-F798F560D11D}"/>
              </a:ext>
            </a:extLst>
          </p:cNvPr>
          <p:cNvSpPr/>
          <p:nvPr/>
        </p:nvSpPr>
        <p:spPr>
          <a:xfrm>
            <a:off x="2668747" y="4605266"/>
            <a:ext cx="243348" cy="212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9A8AB2B-7FDF-EF7D-3DDE-71D0F7CDA296}"/>
              </a:ext>
            </a:extLst>
          </p:cNvPr>
          <p:cNvCxnSpPr>
            <a:stCxn id="37" idx="1"/>
            <a:endCxn id="39" idx="1"/>
          </p:cNvCxnSpPr>
          <p:nvPr/>
        </p:nvCxnSpPr>
        <p:spPr>
          <a:xfrm rot="10800000" flipV="1">
            <a:off x="2668747" y="3471611"/>
            <a:ext cx="263142" cy="1240003"/>
          </a:xfrm>
          <a:prstGeom prst="bentConnector3">
            <a:avLst>
              <a:gd name="adj1" fmla="val 186873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024604-C5D5-CAE6-5B8C-07A9A770D298}"/>
              </a:ext>
            </a:extLst>
          </p:cNvPr>
          <p:cNvGrpSpPr/>
          <p:nvPr/>
        </p:nvGrpSpPr>
        <p:grpSpPr>
          <a:xfrm>
            <a:off x="6168973" y="4831534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15A685-CBE6-3045-E46F-AEA1E954DD8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7DEE2B5-B319-F7D3-2190-432FEE4CC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271E829-71CC-E8C7-FB77-901983E65844}"/>
              </a:ext>
            </a:extLst>
          </p:cNvPr>
          <p:cNvGrpSpPr/>
          <p:nvPr/>
        </p:nvGrpSpPr>
        <p:grpSpPr>
          <a:xfrm>
            <a:off x="4109553" y="6217100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A724D1-74B9-75D2-103B-D30189B1A7C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410CDEA-6439-D99F-9043-6B8CD71780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008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0CA183-11BF-E2DA-AB59-3C995DC6A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55" y="2145374"/>
            <a:ext cx="6114687" cy="434749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bessel_correction.py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AGAIN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8BB46-0FF6-4A51-B5DC-35D1B6B5706B}"/>
              </a:ext>
            </a:extLst>
          </p:cNvPr>
          <p:cNvSpPr txBox="1"/>
          <p:nvPr/>
        </p:nvSpPr>
        <p:spPr>
          <a:xfrm>
            <a:off x="1853162" y="1396933"/>
            <a:ext cx="5437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Even with small sample sizes, the UBSV can give a good estimate of the full population variance!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287AA-2213-43A4-A15E-656062B543E5}"/>
              </a:ext>
            </a:extLst>
          </p:cNvPr>
          <p:cNvSpPr/>
          <p:nvPr/>
        </p:nvSpPr>
        <p:spPr>
          <a:xfrm>
            <a:off x="4763726" y="5623296"/>
            <a:ext cx="2746345" cy="20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1CBCC-5A89-4F82-855A-72BE55A26243}"/>
              </a:ext>
            </a:extLst>
          </p:cNvPr>
          <p:cNvSpPr txBox="1"/>
          <p:nvPr/>
        </p:nvSpPr>
        <p:spPr>
          <a:xfrm>
            <a:off x="268586" y="3888787"/>
            <a:ext cx="1701412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Consider here we are sampling only </a:t>
            </a:r>
            <a:r>
              <a:rPr lang="en-US" b="1" dirty="0">
                <a:solidFill>
                  <a:srgbClr val="FF0000"/>
                </a:solidFill>
              </a:rPr>
              <a:t>0.24% </a:t>
            </a:r>
            <a:r>
              <a:rPr lang="en-US" dirty="0">
                <a:solidFill>
                  <a:srgbClr val="FF0000"/>
                </a:solidFill>
              </a:rPr>
              <a:t>(17/7000) of the population!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97B8DF-D96B-4F40-9C31-D9AF0205C16C}"/>
              </a:ext>
            </a:extLst>
          </p:cNvPr>
          <p:cNvSpPr/>
          <p:nvPr/>
        </p:nvSpPr>
        <p:spPr>
          <a:xfrm>
            <a:off x="1899870" y="5623295"/>
            <a:ext cx="376702" cy="20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B747A91-4AC6-4001-B332-709D1D6894BF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1329372" y="5156035"/>
            <a:ext cx="360419" cy="78057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1016B76-1845-4C47-9081-0733BB57D663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276572" y="5726534"/>
            <a:ext cx="248715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9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9FB496-156D-27A9-F177-48726E4E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90" y="1320436"/>
            <a:ext cx="6268420" cy="53310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43BCDCB-E800-4816-96D4-92D39837A099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50039"/>
              <a:gd name="adj2" fmla="val 730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At small sample sizes,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is a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poor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estimator for the true PV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33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D40300-5D50-9769-0B49-64EA3142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90" y="1320436"/>
            <a:ext cx="6268420" cy="53310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43BCDCB-E800-4816-96D4-92D39837A099}"/>
              </a:ext>
            </a:extLst>
          </p:cNvPr>
          <p:cNvSpPr/>
          <p:nvPr/>
        </p:nvSpPr>
        <p:spPr>
          <a:xfrm>
            <a:off x="2863143" y="3340106"/>
            <a:ext cx="2448903" cy="1439892"/>
          </a:xfrm>
          <a:prstGeom prst="wedgeRectCallout">
            <a:avLst>
              <a:gd name="adj1" fmla="val -51071"/>
              <a:gd name="adj2" fmla="val -8849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However,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tracks very closely to the true PV, even with small sample sizes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DE7E1-0FC5-4141-8FEC-338F1547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01" y="1061880"/>
            <a:ext cx="1867838" cy="2266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A01E4-A0A7-4AD0-B51B-B01C4DBDB213}"/>
              </a:ext>
            </a:extLst>
          </p:cNvPr>
          <p:cNvSpPr txBox="1"/>
          <p:nvPr/>
        </p:nvSpPr>
        <p:spPr>
          <a:xfrm>
            <a:off x="6759001" y="3299992"/>
            <a:ext cx="18678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Fredrich Wilhelm Bessel (1784-1846)</a:t>
            </a:r>
          </a:p>
        </p:txBody>
      </p:sp>
    </p:spTree>
    <p:extLst>
      <p:ext uri="{BB962C8B-B14F-4D97-AF65-F5344CB8AC3E}">
        <p14:creationId xmlns:p14="http://schemas.microsoft.com/office/powerpoint/2010/main" val="25201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 Functions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6E089-ADBC-4645-9649-3607A894E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4" y="1468581"/>
            <a:ext cx="8228571" cy="4485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A8802A-81AA-4AA0-941A-1EF8F069FC07}"/>
              </a:ext>
            </a:extLst>
          </p:cNvPr>
          <p:cNvSpPr/>
          <p:nvPr/>
        </p:nvSpPr>
        <p:spPr>
          <a:xfrm>
            <a:off x="575187" y="4004187"/>
            <a:ext cx="6622026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0414CD-827A-4CC3-8B16-8C0963573D70}"/>
              </a:ext>
            </a:extLst>
          </p:cNvPr>
          <p:cNvCxnSpPr/>
          <p:nvPr/>
        </p:nvCxnSpPr>
        <p:spPr>
          <a:xfrm flipH="1">
            <a:off x="3569110" y="5250424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34AC66-E829-456A-857E-0211A229C80E}"/>
              </a:ext>
            </a:extLst>
          </p:cNvPr>
          <p:cNvCxnSpPr/>
          <p:nvPr/>
        </p:nvCxnSpPr>
        <p:spPr>
          <a:xfrm flipH="1">
            <a:off x="5764776" y="5476566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C61120-776D-43BD-85C0-666F090B8D77}"/>
              </a:ext>
            </a:extLst>
          </p:cNvPr>
          <p:cNvCxnSpPr/>
          <p:nvPr/>
        </p:nvCxnSpPr>
        <p:spPr>
          <a:xfrm flipH="1">
            <a:off x="3773129" y="2991463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3AE14E-2D02-41DD-95C5-560AC6DF122E}"/>
              </a:ext>
            </a:extLst>
          </p:cNvPr>
          <p:cNvCxnSpPr>
            <a:cxnSpLocks/>
          </p:cNvCxnSpPr>
          <p:nvPr/>
        </p:nvCxnSpPr>
        <p:spPr>
          <a:xfrm flipV="1">
            <a:off x="5953432" y="5810865"/>
            <a:ext cx="130278" cy="533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4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4"/>
            <a:ext cx="8000093" cy="35011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Given an existing program that can: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Generate 15 sets of </a:t>
            </a:r>
            <a:r>
              <a:rPr lang="en-US" sz="2000" b="1" dirty="0">
                <a:solidFill>
                  <a:srgbClr val="FF0000"/>
                </a:solidFill>
              </a:rPr>
              <a:t>random size </a:t>
            </a:r>
            <a:r>
              <a:rPr lang="en-US" sz="2000" dirty="0"/>
              <a:t>between 1 million &amp; 2 million items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Within each set, every item is a random integer chosen within a range between a </a:t>
            </a:r>
            <a:r>
              <a:rPr lang="en-US" sz="2000" b="1" dirty="0">
                <a:solidFill>
                  <a:srgbClr val="00B050"/>
                </a:solidFill>
              </a:rPr>
              <a:t>lower limit </a:t>
            </a:r>
            <a:r>
              <a:rPr lang="en-US" sz="2000" dirty="0"/>
              <a:t>and an </a:t>
            </a:r>
            <a:r>
              <a:rPr lang="en-US" sz="2000" b="1" dirty="0">
                <a:solidFill>
                  <a:srgbClr val="0070C0"/>
                </a:solidFill>
              </a:rPr>
              <a:t>upper limit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B050"/>
                </a:solidFill>
              </a:rPr>
              <a:t>lower limit </a:t>
            </a:r>
            <a:r>
              <a:rPr lang="en-US" sz="2000" dirty="0"/>
              <a:t>for each set is a random number between </a:t>
            </a:r>
            <a:r>
              <a:rPr lang="en-US" sz="2000" b="1" dirty="0">
                <a:solidFill>
                  <a:srgbClr val="FF0000"/>
                </a:solidFill>
              </a:rPr>
              <a:t>0 and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70C0"/>
                </a:solidFill>
              </a:rPr>
              <a:t>upper limit </a:t>
            </a:r>
            <a:r>
              <a:rPr lang="en-US" sz="2000" dirty="0"/>
              <a:t>is </a:t>
            </a:r>
            <a:r>
              <a:rPr lang="en-US" sz="2000" b="1" dirty="0"/>
              <a:t>2x</a:t>
            </a:r>
            <a:r>
              <a:rPr lang="en-US" sz="2000" dirty="0"/>
              <a:t> the sum of that set’s lower limit </a:t>
            </a:r>
            <a:r>
              <a:rPr lang="en-US" sz="2000" b="1" dirty="0"/>
              <a:t>and</a:t>
            </a:r>
            <a:r>
              <a:rPr lang="en-US" sz="2000" dirty="0"/>
              <a:t> another random number between 0 and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the mean (</a:t>
            </a:r>
            <a:r>
              <a:rPr lang="en-US" sz="2000" b="1" dirty="0">
                <a:sym typeface="Symbol" panose="05050102010706020507" pitchFamily="18" charset="2"/>
              </a:rPr>
              <a:t>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r>
              <a:rPr lang="en-US" sz="2000" dirty="0"/>
              <a:t> and variance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b="1" baseline="30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r>
              <a:rPr lang="en-US" sz="2000" dirty="0"/>
              <a:t> for each set's </a:t>
            </a:r>
            <a:r>
              <a:rPr lang="en-US" sz="2000" u="sng" dirty="0"/>
              <a:t>population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BFDCB0-DE7B-446B-A390-516D10D4538E}"/>
              </a:ext>
            </a:extLst>
          </p:cNvPr>
          <p:cNvGrpSpPr/>
          <p:nvPr/>
        </p:nvGrpSpPr>
        <p:grpSpPr>
          <a:xfrm>
            <a:off x="2518918" y="5326744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3C80B-2826-46F0-A63D-5BCC5E599418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3C80B-2826-46F0-A63D-5BCC5E599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F74F43-38FB-42EA-9CDA-F9CE1EDB9246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07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89" y="4423322"/>
            <a:ext cx="1423961" cy="1679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3"/>
            <a:ext cx="8000093" cy="413974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assignment is to discover a magic number hidden in </a:t>
            </a:r>
            <a:r>
              <a:rPr lang="en-US" sz="2400" b="1" u="sng" dirty="0">
                <a:solidFill>
                  <a:srgbClr val="7030A0"/>
                </a:solidFill>
              </a:rPr>
              <a:t>all</a:t>
            </a:r>
            <a:r>
              <a:rPr lang="en-US" sz="2400" dirty="0"/>
              <a:t> uniform random number distributions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and display this “constant” for each set: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Is this number the same for ALL uniform distributions?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Can we use this value to test if dice are loaded?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99771" y="3079319"/>
                <a:ext cx="5412932" cy="68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 err="1">
                    <a:solidFill>
                      <a:srgbClr val="FF0000"/>
                    </a:solidFill>
                  </a:rPr>
                  <a:t>magicNumber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𝒖𝒑𝒑𝒆𝒓𝑳𝒊𝒎𝒊𝒕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𝒍𝒐𝒘𝒆𝒓𝑳𝒊𝒎𝒊𝒕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771" y="3079319"/>
                <a:ext cx="5412932" cy="681405"/>
              </a:xfrm>
              <a:prstGeom prst="rect">
                <a:avLst/>
              </a:prstGeom>
              <a:blipFill>
                <a:blip r:embed="rId3"/>
                <a:stretch>
                  <a:fillRect l="-112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3FF0823-83C3-4763-B59B-845B6F3F7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1"/>
          <a:stretch/>
        </p:blipFill>
        <p:spPr>
          <a:xfrm>
            <a:off x="2518350" y="1833549"/>
            <a:ext cx="4108126" cy="417506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05054B-5141-4510-8C36-DB24D14FFC51}"/>
              </a:ext>
            </a:extLst>
          </p:cNvPr>
          <p:cNvGrpSpPr/>
          <p:nvPr/>
        </p:nvGrpSpPr>
        <p:grpSpPr>
          <a:xfrm>
            <a:off x="5248007" y="5249684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B4DFED-8D35-48F0-A1A1-D9B0D59D1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1BFC0-11A3-4072-AF96-DFEB8C504C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B3B32C-6AD4-413D-AB99-3DB06EE85891}"/>
              </a:ext>
            </a:extLst>
          </p:cNvPr>
          <p:cNvGrpSpPr/>
          <p:nvPr/>
        </p:nvGrpSpPr>
        <p:grpSpPr>
          <a:xfrm>
            <a:off x="3632423" y="5463846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227A398-C8FA-49B3-B80D-D2EC33F09D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78839E-B80A-4115-9702-242FA9181F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8DCFE0-EA7F-4E8A-A286-76DA4F4F9052}"/>
              </a:ext>
            </a:extLst>
          </p:cNvPr>
          <p:cNvGrpSpPr/>
          <p:nvPr/>
        </p:nvGrpSpPr>
        <p:grpSpPr>
          <a:xfrm>
            <a:off x="3714152" y="1792560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461C0C-D1E5-46F5-A12B-DB733B9E4D9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FC57F71-71AC-49B6-9244-B709030760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B24D08-5344-4C9C-86C4-F0096CC5C2DB}"/>
              </a:ext>
            </a:extLst>
          </p:cNvPr>
          <p:cNvGrpSpPr/>
          <p:nvPr/>
        </p:nvGrpSpPr>
        <p:grpSpPr>
          <a:xfrm>
            <a:off x="4681367" y="2026731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454A39-27A4-489F-A7E5-6C5443754BE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E89419D-FFC8-40AD-A138-5008E77B6E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BE81B1-9E37-4A0C-87AF-42881CC7B6D7}"/>
              </a:ext>
            </a:extLst>
          </p:cNvPr>
          <p:cNvGrpSpPr/>
          <p:nvPr/>
        </p:nvGrpSpPr>
        <p:grpSpPr>
          <a:xfrm>
            <a:off x="6138804" y="2989800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B96E0F-B499-4AD1-BFCB-86CBA495BEF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3632A96-F889-4ED2-9B0E-8417E1ED61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53ADA6-A230-4A5D-A53F-C061A27198D4}"/>
              </a:ext>
            </a:extLst>
          </p:cNvPr>
          <p:cNvGrpSpPr/>
          <p:nvPr/>
        </p:nvGrpSpPr>
        <p:grpSpPr>
          <a:xfrm>
            <a:off x="5896727" y="4306023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0D2030-3CFB-4AC6-BCB2-A0F9504305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5DCB9F3-3795-4AFC-804C-A2E7F084F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582138-65BA-43B1-BCC5-5A6D88670005}"/>
              </a:ext>
            </a:extLst>
          </p:cNvPr>
          <p:cNvGrpSpPr/>
          <p:nvPr/>
        </p:nvGrpSpPr>
        <p:grpSpPr>
          <a:xfrm>
            <a:off x="5354342" y="4537512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3F8AEE-5385-45CA-8277-FCE514FBE0D4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363735-4D50-466A-89A0-A54FA5FE8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2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D1918-099A-7A8A-E713-4E71B45E6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82" y="1447189"/>
            <a:ext cx="4736134" cy="526409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65E1E0-23FE-4EA1-AAA1-967D3C7AA767}"/>
              </a:ext>
            </a:extLst>
          </p:cNvPr>
          <p:cNvGrpSpPr/>
          <p:nvPr/>
        </p:nvGrpSpPr>
        <p:grpSpPr>
          <a:xfrm>
            <a:off x="6748122" y="1779594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D3F13CD-BEF3-4625-A079-F20686BDE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7B0CB8-28F1-46E4-B8EE-118F7628BA1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97FCBF-8D30-4D55-97F4-577A72E4A347}"/>
              </a:ext>
            </a:extLst>
          </p:cNvPr>
          <p:cNvGrpSpPr/>
          <p:nvPr/>
        </p:nvGrpSpPr>
        <p:grpSpPr>
          <a:xfrm>
            <a:off x="4652470" y="3204915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13D6B6-1EAA-4708-B48F-4F1E0469CB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97C5A4-BEA1-4E5A-B2D3-18141C07B8D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FCF844-E4FF-46AF-8FC5-5CDCC78970E3}"/>
              </a:ext>
            </a:extLst>
          </p:cNvPr>
          <p:cNvGrpSpPr/>
          <p:nvPr/>
        </p:nvGrpSpPr>
        <p:grpSpPr>
          <a:xfrm>
            <a:off x="6146006" y="3724890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F3E7F3-2070-40AC-BE3B-7180CD9C29E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42AE4DC-4B29-4D59-A81C-22223DEC9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D42565-1BB7-4D6A-83AD-9812A6C3D662}"/>
              </a:ext>
            </a:extLst>
          </p:cNvPr>
          <p:cNvGrpSpPr/>
          <p:nvPr/>
        </p:nvGrpSpPr>
        <p:grpSpPr>
          <a:xfrm>
            <a:off x="3792398" y="409422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D46483-CCB2-4FE7-B598-3706819CAF9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98222A-9841-4E7F-BDFE-00BB90F60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8788D0-62E2-46CA-8A9E-E83087F250B6}"/>
              </a:ext>
            </a:extLst>
          </p:cNvPr>
          <p:cNvGrpSpPr/>
          <p:nvPr/>
        </p:nvGrpSpPr>
        <p:grpSpPr>
          <a:xfrm>
            <a:off x="4432632" y="443810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54C771-C09D-4BAA-8EBB-38FEA90DFC7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DE49DD-FDE0-4DE0-BEB1-AF99ABC88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F694C9-E731-4789-9B6C-B414A999E477}"/>
              </a:ext>
            </a:extLst>
          </p:cNvPr>
          <p:cNvGrpSpPr/>
          <p:nvPr/>
        </p:nvGrpSpPr>
        <p:grpSpPr>
          <a:xfrm>
            <a:off x="4117345" y="531617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5E5A1C-3A98-43DF-93C4-D34FDB8DF2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CDCB94D-CDC4-4E2A-BDF1-5B60F68DF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E6B3CA-A208-AC66-6DE1-A42326B4E5EA}"/>
              </a:ext>
            </a:extLst>
          </p:cNvPr>
          <p:cNvGrpSpPr/>
          <p:nvPr/>
        </p:nvGrpSpPr>
        <p:grpSpPr>
          <a:xfrm>
            <a:off x="6726130" y="619495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848312-0C26-CD15-54F4-CB4A2E4DBF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652204C-3B9F-82A8-1931-44741BB69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829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9946CB-D8E1-435D-BC9D-10CB81E9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554" y="1320687"/>
            <a:ext cx="6324892" cy="286547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4751" y="365126"/>
            <a:ext cx="8094498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6762" y="4509692"/>
                <a:ext cx="7790476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Every set had a different lower and upper limit, size, mean, and variance… yet the magic number was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sz="2000" dirty="0"/>
                  <a:t> for all of them!</a:t>
                </a:r>
              </a:p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Why would Mother Nature pick the value 12 for this magic number?  What is so special about </a:t>
                </a:r>
                <a:r>
                  <a:rPr lang="en-US" sz="2000" b="1" dirty="0"/>
                  <a:t>12</a:t>
                </a:r>
                <a:r>
                  <a:rPr lang="en-US" sz="2000" dirty="0"/>
                  <a:t>?  Why not pick a nice even 10?</a:t>
                </a:r>
              </a:p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Boundless natural curiosity is what makes a good scientist…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62" y="4509692"/>
                <a:ext cx="7790476" cy="1785104"/>
              </a:xfrm>
              <a:prstGeom prst="rect">
                <a:avLst/>
              </a:prstGeom>
              <a:blipFill>
                <a:blip r:embed="rId3"/>
                <a:stretch>
                  <a:fillRect l="-704" t="-3754" b="-5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81722" y="1330538"/>
            <a:ext cx="524929" cy="2855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4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most role-playing games, heroes have abilities such as strength, dexterity, intelligence, charism,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Initial abilities are often measured in ranges like </a:t>
            </a:r>
            <a:r>
              <a:rPr lang="en-US" sz="2400" b="1" dirty="0">
                <a:solidFill>
                  <a:srgbClr val="FF0000"/>
                </a:solidFill>
              </a:rPr>
              <a:t>3 – 18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the beginning of the game, players </a:t>
            </a:r>
            <a:r>
              <a:rPr lang="en-US" sz="2400" b="1" i="1" dirty="0">
                <a:solidFill>
                  <a:srgbClr val="0070C0"/>
                </a:solidFill>
              </a:rPr>
              <a:t>roll dice </a:t>
            </a:r>
            <a:r>
              <a:rPr lang="en-US" sz="2400" dirty="0"/>
              <a:t>to determine the initial values for each ability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higher the value, the more likely the player will succeed while adventuring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77" y="394018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53" y="1399277"/>
            <a:ext cx="3590879" cy="22814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FE20A-3169-4217-9533-DB00D8A26651}"/>
              </a:ext>
            </a:extLst>
          </p:cNvPr>
          <p:cNvGrpSpPr/>
          <p:nvPr/>
        </p:nvGrpSpPr>
        <p:grpSpPr>
          <a:xfrm>
            <a:off x="1385870" y="2687085"/>
            <a:ext cx="2470355" cy="1850689"/>
            <a:chOff x="1635700" y="3027188"/>
            <a:chExt cx="2470355" cy="1850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FE75DF-E919-4DC6-A41B-27C852131F79}"/>
                    </a:ext>
                  </a:extLst>
                </p:cNvPr>
                <p:cNvSpPr txBox="1"/>
                <p:nvPr/>
              </p:nvSpPr>
              <p:spPr>
                <a:xfrm>
                  <a:off x="1635700" y="3027188"/>
                  <a:ext cx="247035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The </a:t>
                  </a:r>
                  <a:r>
                    <a:rPr lang="en-US" i="1" dirty="0"/>
                    <a:t>expected</a:t>
                  </a:r>
                  <a:r>
                    <a:rPr lang="en-US" dirty="0"/>
                    <a:t> value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</m:d>
                    </m:oMath>
                  </a14:m>
                  <a:endParaRPr lang="en-US" dirty="0"/>
                </a:p>
                <a:p>
                  <a:pPr algn="ctr"/>
                  <a:r>
                    <a:rPr lang="en-US" dirty="0"/>
                    <a:t> of a random variable </a:t>
                  </a:r>
                  <a14:m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dirty="0"/>
                    <a:t> is its </a:t>
                  </a:r>
                  <a:r>
                    <a:rPr lang="en-US" u="sng" dirty="0"/>
                    <a:t>mean</a:t>
                  </a:r>
                  <a:r>
                    <a:rPr lang="en-US" dirty="0"/>
                    <a:t> value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FE75DF-E919-4DC6-A41B-27C852131F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5700" y="3027188"/>
                  <a:ext cx="2470355" cy="923330"/>
                </a:xfrm>
                <a:prstGeom prst="rect">
                  <a:avLst/>
                </a:prstGeom>
                <a:blipFill>
                  <a:blip r:embed="rId2"/>
                  <a:stretch>
                    <a:fillRect t="-3974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E7793BE-8550-44DC-BF2F-4E27BD6C2217}"/>
                    </a:ext>
                  </a:extLst>
                </p:cNvPr>
                <p:cNvSpPr/>
                <p:nvPr/>
              </p:nvSpPr>
              <p:spPr>
                <a:xfrm>
                  <a:off x="1779521" y="4029311"/>
                  <a:ext cx="2182713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E7793BE-8550-44DC-BF2F-4E27BD6C2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9521" y="4029311"/>
                  <a:ext cx="2182713" cy="84856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9F51EC-2395-430F-AE55-255E45973465}"/>
              </a:ext>
            </a:extLst>
          </p:cNvPr>
          <p:cNvGrpSpPr/>
          <p:nvPr/>
        </p:nvGrpSpPr>
        <p:grpSpPr>
          <a:xfrm>
            <a:off x="4914800" y="2687085"/>
            <a:ext cx="2843330" cy="1511231"/>
            <a:chOff x="1171180" y="4838197"/>
            <a:chExt cx="2843330" cy="1511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F92482-7F38-4034-873C-CA23BC97A9AB}"/>
                    </a:ext>
                  </a:extLst>
                </p:cNvPr>
                <p:cNvSpPr txBox="1"/>
                <p:nvPr/>
              </p:nvSpPr>
              <p:spPr>
                <a:xfrm>
                  <a:off x="1171180" y="4838197"/>
                  <a:ext cx="284333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Variance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dirty="0"/>
                    <a:t> is the </a:t>
                  </a:r>
                  <a:r>
                    <a:rPr lang="en-US" u="sng" dirty="0"/>
                    <a:t>mean</a:t>
                  </a:r>
                  <a:r>
                    <a:rPr lang="en-US" dirty="0"/>
                    <a:t> difference </a:t>
                  </a:r>
                  <a:r>
                    <a:rPr lang="en-US" i="1" dirty="0"/>
                    <a:t>squared</a:t>
                  </a:r>
                  <a:r>
                    <a:rPr lang="en-US" dirty="0"/>
                    <a:t> between every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dirty="0"/>
                    <a:t> and its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F92482-7F38-4034-873C-CA23BC97A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180" y="4838197"/>
                  <a:ext cx="2843330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285" t="-3974" r="-2355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5981D5F-59D3-4E78-9BFB-95821ECA1BB9}"/>
                    </a:ext>
                  </a:extLst>
                </p:cNvPr>
                <p:cNvSpPr/>
                <p:nvPr/>
              </p:nvSpPr>
              <p:spPr>
                <a:xfrm>
                  <a:off x="1502419" y="5839865"/>
                  <a:ext cx="2349489" cy="5095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5981D5F-59D3-4E78-9BFB-95821ECA1B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2419" y="5839865"/>
                  <a:ext cx="2349489" cy="5095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5A3A55-08DC-45D4-9A23-99789D543083}"/>
              </a:ext>
            </a:extLst>
          </p:cNvPr>
          <p:cNvGrpSpPr/>
          <p:nvPr/>
        </p:nvGrpSpPr>
        <p:grpSpPr>
          <a:xfrm>
            <a:off x="2462223" y="1344749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A679FCE-857F-4861-A9D4-F7AC46AD3DF0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A679FCE-857F-4861-A9D4-F7AC46AD3D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9F95C6-5099-433F-9C04-729CCA3E079A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F0F88-A407-4C60-8B17-588940826976}"/>
                  </a:ext>
                </a:extLst>
              </p:cNvPr>
              <p:cNvSpPr txBox="1"/>
              <p:nvPr/>
            </p:nvSpPr>
            <p:spPr>
              <a:xfrm>
                <a:off x="1005720" y="4921274"/>
                <a:ext cx="26422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</a:t>
                </a:r>
                <a:r>
                  <a:rPr lang="en-US" i="1" dirty="0"/>
                  <a:t>expected</a:t>
                </a:r>
                <a:r>
                  <a:rPr lang="en-US" dirty="0"/>
                  <a:t>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returns a </a:t>
                </a:r>
                <a:r>
                  <a:rPr lang="en-US" b="1" dirty="0"/>
                  <a:t>constant</a:t>
                </a:r>
                <a:r>
                  <a:rPr lang="en-US" dirty="0"/>
                  <a:t> value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F0F88-A407-4C60-8B17-588940826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4921274"/>
                <a:ext cx="2642216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0966F4-7683-4D2F-A850-2F86E76EB7A1}"/>
                  </a:ext>
                </a:extLst>
              </p:cNvPr>
              <p:cNvSpPr/>
              <p:nvPr/>
            </p:nvSpPr>
            <p:spPr>
              <a:xfrm>
                <a:off x="3960465" y="5059773"/>
                <a:ext cx="1165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0966F4-7683-4D2F-A850-2F86E76EB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465" y="5059773"/>
                <a:ext cx="1165575" cy="369332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C2B553F-2F46-4E75-AFE0-67E91D18379C}"/>
                  </a:ext>
                </a:extLst>
              </p:cNvPr>
              <p:cNvSpPr/>
              <p:nvPr/>
            </p:nvSpPr>
            <p:spPr>
              <a:xfrm>
                <a:off x="3973778" y="5932452"/>
                <a:ext cx="11585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C2B553F-2F46-4E75-AFE0-67E91D183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778" y="5932452"/>
                <a:ext cx="1158522" cy="369332"/>
              </a:xfrm>
              <a:prstGeom prst="rect">
                <a:avLst/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542AAE-67AC-4970-B290-E63CD8C7FA09}"/>
                  </a:ext>
                </a:extLst>
              </p:cNvPr>
              <p:cNvSpPr txBox="1"/>
              <p:nvPr/>
            </p:nvSpPr>
            <p:spPr>
              <a:xfrm>
                <a:off x="1005720" y="5657834"/>
                <a:ext cx="26422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</a:t>
                </a:r>
                <a:r>
                  <a:rPr lang="en-US" i="1" dirty="0"/>
                  <a:t>expected</a:t>
                </a:r>
                <a:r>
                  <a:rPr lang="en-US" dirty="0"/>
                  <a:t>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dirty="0"/>
                  <a:t>of a </a:t>
                </a:r>
                <a:r>
                  <a:rPr lang="en-US" b="1" dirty="0"/>
                  <a:t>constant</a:t>
                </a:r>
                <a:r>
                  <a:rPr lang="en-US" dirty="0"/>
                  <a:t> value returns that same value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542AAE-67AC-4970-B290-E63CD8C7F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5657834"/>
                <a:ext cx="2642216" cy="923330"/>
              </a:xfrm>
              <a:prstGeom prst="rect">
                <a:avLst/>
              </a:prstGeom>
              <a:blipFill>
                <a:blip r:embed="rId10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CE5729D-3C2F-442A-A6D5-0BCDCB3968BC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 flipV="1">
            <a:off x="3647936" y="5244439"/>
            <a:ext cx="31252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F2A274-4513-4445-9D60-3845E7CBD54F}"/>
              </a:ext>
            </a:extLst>
          </p:cNvPr>
          <p:cNvCxnSpPr>
            <a:cxnSpLocks/>
            <a:stCxn id="31" idx="3"/>
            <a:endCxn id="28" idx="1"/>
          </p:cNvCxnSpPr>
          <p:nvPr/>
        </p:nvCxnSpPr>
        <p:spPr>
          <a:xfrm flipV="1">
            <a:off x="3647936" y="6117118"/>
            <a:ext cx="325842" cy="238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4DAF4CF-399F-4BD1-8F7D-658FC566562B}"/>
              </a:ext>
            </a:extLst>
          </p:cNvPr>
          <p:cNvCxnSpPr>
            <a:cxnSpLocks/>
            <a:stCxn id="29" idx="3"/>
            <a:endCxn id="60" idx="1"/>
          </p:cNvCxnSpPr>
          <p:nvPr/>
        </p:nvCxnSpPr>
        <p:spPr>
          <a:xfrm>
            <a:off x="5126040" y="5244439"/>
            <a:ext cx="773315" cy="42148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5FEA51E-9BE6-4093-9D58-29BC82A451EC}"/>
              </a:ext>
            </a:extLst>
          </p:cNvPr>
          <p:cNvCxnSpPr>
            <a:cxnSpLocks/>
            <a:stCxn id="28" idx="3"/>
            <a:endCxn id="60" idx="1"/>
          </p:cNvCxnSpPr>
          <p:nvPr/>
        </p:nvCxnSpPr>
        <p:spPr>
          <a:xfrm flipV="1">
            <a:off x="5132300" y="5665924"/>
            <a:ext cx="767055" cy="45119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082627-FD52-45F2-BDF6-A64F8830760E}"/>
                  </a:ext>
                </a:extLst>
              </p:cNvPr>
              <p:cNvSpPr/>
              <p:nvPr/>
            </p:nvSpPr>
            <p:spPr>
              <a:xfrm>
                <a:off x="6222776" y="5193819"/>
                <a:ext cx="1881349" cy="40498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082627-FD52-45F2-BDF6-A64F88307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776" y="5193819"/>
                <a:ext cx="1881349" cy="4049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C5987B-C090-4499-AB71-2329AE8EFA71}"/>
                  </a:ext>
                </a:extLst>
              </p:cNvPr>
              <p:cNvSpPr/>
              <p:nvPr/>
            </p:nvSpPr>
            <p:spPr>
              <a:xfrm>
                <a:off x="5810484" y="5614980"/>
                <a:ext cx="2293641" cy="50687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C5987B-C090-4499-AB71-2329AE8EF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84" y="5614980"/>
                <a:ext cx="2293641" cy="5068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0EB6CAC4-B130-48B6-A0CC-674764DBC4E4}"/>
              </a:ext>
            </a:extLst>
          </p:cNvPr>
          <p:cNvSpPr/>
          <p:nvPr/>
        </p:nvSpPr>
        <p:spPr>
          <a:xfrm>
            <a:off x="5899355" y="5193819"/>
            <a:ext cx="2238925" cy="944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82786C-48D2-4FF1-844A-2CEA31C8BFDE}"/>
              </a:ext>
            </a:extLst>
          </p:cNvPr>
          <p:cNvSpPr/>
          <p:nvPr/>
        </p:nvSpPr>
        <p:spPr>
          <a:xfrm>
            <a:off x="3647936" y="1651819"/>
            <a:ext cx="924064" cy="366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E9F840-4553-4963-A394-B123230C47F5}"/>
              </a:ext>
            </a:extLst>
          </p:cNvPr>
          <p:cNvSpPr/>
          <p:nvPr/>
        </p:nvSpPr>
        <p:spPr>
          <a:xfrm>
            <a:off x="6094753" y="3691234"/>
            <a:ext cx="1242570" cy="457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C72572A-DD32-431D-9589-3C3296E8C5C1}"/>
              </a:ext>
            </a:extLst>
          </p:cNvPr>
          <p:cNvCxnSpPr>
            <a:stCxn id="79" idx="2"/>
            <a:endCxn id="80" idx="2"/>
          </p:cNvCxnSpPr>
          <p:nvPr/>
        </p:nvCxnSpPr>
        <p:spPr>
          <a:xfrm rot="16200000" flipH="1">
            <a:off x="4347835" y="1780227"/>
            <a:ext cx="2130337" cy="2606070"/>
          </a:xfrm>
          <a:prstGeom prst="bentConnector3">
            <a:avLst>
              <a:gd name="adj1" fmla="val 1159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6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28" grpId="0"/>
      <p:bldP spid="31" grpId="0"/>
      <p:bldP spid="30" grpId="0"/>
      <p:bldP spid="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55268" y="3261806"/>
                <a:ext cx="32946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268" y="3261806"/>
                <a:ext cx="32946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725772" y="4795925"/>
                <a:ext cx="36693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4795925"/>
                <a:ext cx="36693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725772" y="5246640"/>
                <a:ext cx="32828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5246640"/>
                <a:ext cx="32828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725772" y="5697355"/>
                <a:ext cx="22778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5697355"/>
                <a:ext cx="22778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725772" y="6148070"/>
                <a:ext cx="19168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6148070"/>
                <a:ext cx="1916871" cy="369332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7793BE-8550-44DC-BF2F-4E27BD6C2217}"/>
                  </a:ext>
                </a:extLst>
              </p:cNvPr>
              <p:cNvSpPr/>
              <p:nvPr/>
            </p:nvSpPr>
            <p:spPr>
              <a:xfrm>
                <a:off x="1754758" y="2674163"/>
                <a:ext cx="218271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7793BE-8550-44DC-BF2F-4E27BD6C2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8" y="2674163"/>
                <a:ext cx="2182713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FB9E35B-8A41-4EB0-BE38-0F5D9260ADD7}"/>
              </a:ext>
            </a:extLst>
          </p:cNvPr>
          <p:cNvGrpSpPr/>
          <p:nvPr/>
        </p:nvGrpSpPr>
        <p:grpSpPr>
          <a:xfrm>
            <a:off x="2957469" y="1378974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56EE7E-C054-4611-8581-0926928AAA32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56EE7E-C054-4611-8581-0926928AA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F44E2B5-B1E4-42E9-B741-EF059353EA91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5E3D21-304B-4673-A794-5ACA0E17E8C9}"/>
                  </a:ext>
                </a:extLst>
              </p:cNvPr>
              <p:cNvSpPr/>
              <p:nvPr/>
            </p:nvSpPr>
            <p:spPr>
              <a:xfrm>
                <a:off x="1754758" y="4603043"/>
                <a:ext cx="1881349" cy="40498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5E3D21-304B-4673-A794-5ACA0E17E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8" y="4603043"/>
                <a:ext cx="1881349" cy="4049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AD1FCB-8509-4321-B2AD-CA0DDC993A17}"/>
                  </a:ext>
                </a:extLst>
              </p:cNvPr>
              <p:cNvSpPr/>
              <p:nvPr/>
            </p:nvSpPr>
            <p:spPr>
              <a:xfrm>
                <a:off x="4725772" y="4309559"/>
                <a:ext cx="4018536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AD1FCB-8509-4321-B2AD-CA0DDC993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4309559"/>
                <a:ext cx="4018536" cy="404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5362DD-4059-4508-A481-B7C114B0C132}"/>
                  </a:ext>
                </a:extLst>
              </p:cNvPr>
              <p:cNvSpPr/>
              <p:nvPr/>
            </p:nvSpPr>
            <p:spPr>
              <a:xfrm>
                <a:off x="4725772" y="3889622"/>
                <a:ext cx="378957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 is a distributive linear operator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5362DD-4059-4508-A481-B7C114B0C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3889622"/>
                <a:ext cx="3789578" cy="338554"/>
              </a:xfrm>
              <a:prstGeom prst="rect">
                <a:avLst/>
              </a:prstGeom>
              <a:blipFill>
                <a:blip r:embed="rId13"/>
                <a:stretch>
                  <a:fillRect l="-804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C799D80-0DD1-49B9-8917-B8FF2C1773BD}"/>
              </a:ext>
            </a:extLst>
          </p:cNvPr>
          <p:cNvSpPr/>
          <p:nvPr/>
        </p:nvSpPr>
        <p:spPr>
          <a:xfrm>
            <a:off x="5346282" y="3311016"/>
            <a:ext cx="213851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F32F55-2C86-48C8-A6AE-F23A6AD41C69}"/>
              </a:ext>
            </a:extLst>
          </p:cNvPr>
          <p:cNvSpPr/>
          <p:nvPr/>
        </p:nvSpPr>
        <p:spPr>
          <a:xfrm>
            <a:off x="5628960" y="3315932"/>
            <a:ext cx="270387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97161A-942D-4FA4-A0CC-5266D9A93441}"/>
              </a:ext>
            </a:extLst>
          </p:cNvPr>
          <p:cNvSpPr/>
          <p:nvPr/>
        </p:nvSpPr>
        <p:spPr>
          <a:xfrm>
            <a:off x="6168112" y="3311016"/>
            <a:ext cx="738513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824056-94AE-475D-8234-D9E94DE6320A}"/>
              </a:ext>
            </a:extLst>
          </p:cNvPr>
          <p:cNvSpPr/>
          <p:nvPr/>
        </p:nvSpPr>
        <p:spPr>
          <a:xfrm>
            <a:off x="7175392" y="3311016"/>
            <a:ext cx="655994" cy="272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AB60B7A-65CC-4280-AF6A-DADBD6032765}"/>
              </a:ext>
            </a:extLst>
          </p:cNvPr>
          <p:cNvCxnSpPr>
            <a:stCxn id="3" idx="2"/>
            <a:endCxn id="27" idx="2"/>
          </p:cNvCxnSpPr>
          <p:nvPr/>
        </p:nvCxnSpPr>
        <p:spPr>
          <a:xfrm rot="16200000" flipH="1">
            <a:off x="5606223" y="3401349"/>
            <a:ext cx="4916" cy="310946"/>
          </a:xfrm>
          <a:prstGeom prst="bentConnector3">
            <a:avLst>
              <a:gd name="adj1" fmla="val 31032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ECB4048-C279-4567-8F4F-30BEC143BC0C}"/>
              </a:ext>
            </a:extLst>
          </p:cNvPr>
          <p:cNvCxnSpPr>
            <a:cxnSpLocks/>
            <a:stCxn id="3" idx="2"/>
            <a:endCxn id="28" idx="2"/>
          </p:cNvCxnSpPr>
          <p:nvPr/>
        </p:nvCxnSpPr>
        <p:spPr>
          <a:xfrm rot="16200000" flipH="1">
            <a:off x="5995288" y="3012283"/>
            <a:ext cx="12700" cy="1084161"/>
          </a:xfrm>
          <a:prstGeom prst="bentConnector3">
            <a:avLst>
              <a:gd name="adj1" fmla="val 16875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4F1C8D2-5B2F-4B7A-9ED3-E4525C19727F}"/>
              </a:ext>
            </a:extLst>
          </p:cNvPr>
          <p:cNvCxnSpPr>
            <a:cxnSpLocks/>
            <a:stCxn id="3" idx="2"/>
            <a:endCxn id="29" idx="2"/>
          </p:cNvCxnSpPr>
          <p:nvPr/>
        </p:nvCxnSpPr>
        <p:spPr>
          <a:xfrm rot="16200000" flipH="1">
            <a:off x="6463642" y="2543929"/>
            <a:ext cx="29312" cy="2050181"/>
          </a:xfrm>
          <a:prstGeom prst="bentConnector3">
            <a:avLst>
              <a:gd name="adj1" fmla="val 879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30CB39-AE2F-4171-AE75-ADEAF276F948}"/>
                  </a:ext>
                </a:extLst>
              </p:cNvPr>
              <p:cNvSpPr/>
              <p:nvPr/>
            </p:nvSpPr>
            <p:spPr>
              <a:xfrm>
                <a:off x="1667650" y="5310265"/>
                <a:ext cx="2355067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30CB39-AE2F-4171-AE75-ADEAF276F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650" y="5310265"/>
                <a:ext cx="2355067" cy="8485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29DE3344-DA01-4222-A625-EDFA37A0B674}"/>
              </a:ext>
            </a:extLst>
          </p:cNvPr>
          <p:cNvSpPr/>
          <p:nvPr/>
        </p:nvSpPr>
        <p:spPr>
          <a:xfrm>
            <a:off x="5324160" y="5992947"/>
            <a:ext cx="1318483" cy="475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32D4CB-8365-426B-8E80-C12CB3ACE36F}"/>
              </a:ext>
            </a:extLst>
          </p:cNvPr>
          <p:cNvSpPr/>
          <p:nvPr/>
        </p:nvSpPr>
        <p:spPr>
          <a:xfrm>
            <a:off x="2330237" y="5222482"/>
            <a:ext cx="1605374" cy="934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D87242A-10D0-4BEC-A579-F51EE1ACF243}"/>
              </a:ext>
            </a:extLst>
          </p:cNvPr>
          <p:cNvCxnSpPr>
            <a:stCxn id="42" idx="2"/>
            <a:endCxn id="43" idx="2"/>
          </p:cNvCxnSpPr>
          <p:nvPr/>
        </p:nvCxnSpPr>
        <p:spPr>
          <a:xfrm rot="5400000" flipH="1">
            <a:off x="4402441" y="4887937"/>
            <a:ext cx="311444" cy="2850478"/>
          </a:xfrm>
          <a:prstGeom prst="bentConnector3">
            <a:avLst>
              <a:gd name="adj1" fmla="val -734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346D344-1CFA-426A-94A8-2305E0FC163B}"/>
              </a:ext>
            </a:extLst>
          </p:cNvPr>
          <p:cNvSpPr txBox="1"/>
          <p:nvPr/>
        </p:nvSpPr>
        <p:spPr>
          <a:xfrm>
            <a:off x="7003575" y="2704781"/>
            <a:ext cx="82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FOIL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EAF455-4303-478D-A893-04118A6BDDB5}"/>
                  </a:ext>
                </a:extLst>
              </p:cNvPr>
              <p:cNvSpPr/>
              <p:nvPr/>
            </p:nvSpPr>
            <p:spPr>
              <a:xfrm>
                <a:off x="2113829" y="4149943"/>
                <a:ext cx="114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EAF455-4303-478D-A893-04118A6BD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829" y="4149943"/>
                <a:ext cx="1143711" cy="369332"/>
              </a:xfrm>
              <a:prstGeom prst="rect">
                <a:avLst/>
              </a:prstGeom>
              <a:blipFill>
                <a:blip r:embed="rId1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D0E6CBD0-783C-49A4-83FA-1F5C557EF83F}"/>
              </a:ext>
            </a:extLst>
          </p:cNvPr>
          <p:cNvSpPr txBox="1"/>
          <p:nvPr/>
        </p:nvSpPr>
        <p:spPr>
          <a:xfrm>
            <a:off x="127573" y="5257571"/>
            <a:ext cx="1273524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Faster because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only </a:t>
            </a:r>
            <a:r>
              <a:rPr lang="en-US" sz="1400" u="sng" dirty="0">
                <a:solidFill>
                  <a:srgbClr val="0070C0"/>
                </a:solidFill>
              </a:rPr>
              <a:t>one</a:t>
            </a:r>
            <a:r>
              <a:rPr lang="en-US" sz="1400" dirty="0">
                <a:solidFill>
                  <a:srgbClr val="0070C0"/>
                </a:solidFill>
              </a:rPr>
              <a:t> subtraction is required!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E50ACA1-466E-463C-8570-EE8F40E1D96F}"/>
              </a:ext>
            </a:extLst>
          </p:cNvPr>
          <p:cNvCxnSpPr>
            <a:cxnSpLocks/>
            <a:stCxn id="49" idx="0"/>
            <a:endCxn id="24" idx="1"/>
          </p:cNvCxnSpPr>
          <p:nvPr/>
        </p:nvCxnSpPr>
        <p:spPr>
          <a:xfrm rot="5400000" flipH="1" flipV="1">
            <a:off x="168639" y="2468741"/>
            <a:ext cx="3384526" cy="21931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60B10B6-C239-447A-88F9-E4CBBEF9F7CB}"/>
              </a:ext>
            </a:extLst>
          </p:cNvPr>
          <p:cNvCxnSpPr>
            <a:cxnSpLocks/>
            <a:stCxn id="41" idx="1"/>
            <a:endCxn id="49" idx="3"/>
          </p:cNvCxnSpPr>
          <p:nvPr/>
        </p:nvCxnSpPr>
        <p:spPr>
          <a:xfrm rot="10800000" flipV="1">
            <a:off x="1401098" y="5734547"/>
            <a:ext cx="266553" cy="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153E71-9A00-4C04-851E-4B3A3C6C09C2}"/>
                  </a:ext>
                </a:extLst>
              </p:cNvPr>
              <p:cNvSpPr/>
              <p:nvPr/>
            </p:nvSpPr>
            <p:spPr>
              <a:xfrm>
                <a:off x="4724602" y="2664775"/>
                <a:ext cx="2349489" cy="509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153E71-9A00-4C04-851E-4B3A3C6C0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602" y="2664775"/>
                <a:ext cx="2349489" cy="5095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EACFB6-364F-4E88-AA9D-54466F5927E8}"/>
                  </a:ext>
                </a:extLst>
              </p:cNvPr>
              <p:cNvSpPr/>
              <p:nvPr/>
            </p:nvSpPr>
            <p:spPr>
              <a:xfrm>
                <a:off x="1687665" y="3540017"/>
                <a:ext cx="2349489" cy="509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EACFB6-364F-4E88-AA9D-54466F592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65" y="3540017"/>
                <a:ext cx="2349489" cy="5095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73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" grpId="0"/>
      <p:bldP spid="3" grpId="0" animBg="1"/>
      <p:bldP spid="3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41" grpId="0"/>
      <p:bldP spid="47" grpId="0"/>
      <p:bldP spid="49" grpId="0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CBF3B-CD8D-47B9-A325-DE687E448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08" y="1767683"/>
            <a:ext cx="3371429" cy="234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4F029C-9A58-4A90-9BC2-6381E08F4AF7}"/>
                  </a:ext>
                </a:extLst>
              </p:cNvPr>
              <p:cNvSpPr txBox="1"/>
              <p:nvPr/>
            </p:nvSpPr>
            <p:spPr>
              <a:xfrm>
                <a:off x="653246" y="1514747"/>
                <a:ext cx="39187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average value of the function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4F029C-9A58-4A90-9BC2-6381E08F4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46" y="1514747"/>
                <a:ext cx="3918754" cy="276999"/>
              </a:xfrm>
              <a:prstGeom prst="rect">
                <a:avLst/>
              </a:prstGeom>
              <a:blipFill>
                <a:blip r:embed="rId3"/>
                <a:stretch>
                  <a:fillRect l="-2799" t="-28261" r="-9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E6C5-A363-4529-9C3F-D2212715F18F}"/>
                  </a:ext>
                </a:extLst>
              </p:cNvPr>
              <p:cNvSpPr txBox="1"/>
              <p:nvPr/>
            </p:nvSpPr>
            <p:spPr>
              <a:xfrm>
                <a:off x="5603170" y="2439654"/>
                <a:ext cx="2777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E6C5-A363-4529-9C3F-D2212715F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170" y="2439654"/>
                <a:ext cx="277710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7EAA7B-44A6-455F-AA32-E3F7D25B50DA}"/>
                  </a:ext>
                </a:extLst>
              </p:cNvPr>
              <p:cNvSpPr txBox="1"/>
              <p:nvPr/>
            </p:nvSpPr>
            <p:spPr>
              <a:xfrm>
                <a:off x="5638320" y="4676470"/>
                <a:ext cx="2618409" cy="62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7EAA7B-44A6-455F-AA32-E3F7D25B5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320" y="4676470"/>
                <a:ext cx="2618409" cy="6283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86C9935-6733-4C64-9C19-A55DBC7BF6F9}"/>
                  </a:ext>
                </a:extLst>
              </p:cNvPr>
              <p:cNvSpPr/>
              <p:nvPr/>
            </p:nvSpPr>
            <p:spPr>
              <a:xfrm>
                <a:off x="5638320" y="1888779"/>
                <a:ext cx="2320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𝑐𝑢𝑟𝑣𝑒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86C9935-6733-4C64-9C19-A55DBC7BF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320" y="1888779"/>
                <a:ext cx="23205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99E63F5-E1C6-4B90-97BC-45986EFE9BE0}"/>
              </a:ext>
            </a:extLst>
          </p:cNvPr>
          <p:cNvSpPr txBox="1"/>
          <p:nvPr/>
        </p:nvSpPr>
        <p:spPr>
          <a:xfrm>
            <a:off x="5174346" y="1468581"/>
            <a:ext cx="324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Value Theorem </a:t>
            </a:r>
            <a:r>
              <a:rPr lang="en-US" dirty="0"/>
              <a:t>(</a:t>
            </a:r>
            <a:r>
              <a:rPr lang="en-US" i="1" dirty="0"/>
              <a:t>Integrals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277A31-03FC-4DD1-AE47-9098702E8A64}"/>
                  </a:ext>
                </a:extLst>
              </p:cNvPr>
              <p:cNvSpPr txBox="1"/>
              <p:nvPr/>
            </p:nvSpPr>
            <p:spPr>
              <a:xfrm>
                <a:off x="5544279" y="2858784"/>
                <a:ext cx="2373598" cy="62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𝑐𝑢𝑟𝑣𝑒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277A31-03FC-4DD1-AE47-9098702E8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279" y="2858784"/>
                <a:ext cx="2373598" cy="6283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168A3-715E-42A9-9EC8-A5B2C2A45B2F}"/>
                  </a:ext>
                </a:extLst>
              </p:cNvPr>
              <p:cNvSpPr/>
              <p:nvPr/>
            </p:nvSpPr>
            <p:spPr>
              <a:xfrm>
                <a:off x="5383221" y="3772674"/>
                <a:ext cx="3032305" cy="720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168A3-715E-42A9-9EC8-A5B2C2A4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221" y="3772674"/>
                <a:ext cx="3032305" cy="7206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777DB533-8BEF-4536-AF19-0DF7992E9F98}"/>
              </a:ext>
            </a:extLst>
          </p:cNvPr>
          <p:cNvGrpSpPr/>
          <p:nvPr/>
        </p:nvGrpSpPr>
        <p:grpSpPr>
          <a:xfrm>
            <a:off x="464647" y="4747453"/>
            <a:ext cx="3093934" cy="848566"/>
            <a:chOff x="628650" y="4363476"/>
            <a:chExt cx="3093934" cy="84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C05DBBC-22E8-4982-939F-2043A1843719}"/>
                    </a:ext>
                  </a:extLst>
                </p:cNvPr>
                <p:cNvSpPr/>
                <p:nvPr/>
              </p:nvSpPr>
              <p:spPr>
                <a:xfrm>
                  <a:off x="1974093" y="4363476"/>
                  <a:ext cx="1748491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C05DBBC-22E8-4982-939F-2043A18437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093" y="4363476"/>
                  <a:ext cx="1748491" cy="84856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EB1C4C-2970-4B5C-A264-21CF28F253B3}"/>
                </a:ext>
              </a:extLst>
            </p:cNvPr>
            <p:cNvSpPr txBox="1"/>
            <p:nvPr/>
          </p:nvSpPr>
          <p:spPr>
            <a:xfrm>
              <a:off x="628650" y="4603093"/>
              <a:ext cx="1303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Discrete: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CC22F4-6E20-4D80-A548-F0346D12014E}"/>
              </a:ext>
            </a:extLst>
          </p:cNvPr>
          <p:cNvGrpSpPr/>
          <p:nvPr/>
        </p:nvGrpSpPr>
        <p:grpSpPr>
          <a:xfrm>
            <a:off x="464647" y="5687322"/>
            <a:ext cx="3854682" cy="720647"/>
            <a:chOff x="653246" y="5451918"/>
            <a:chExt cx="3854682" cy="7206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433911-E2FF-4DDA-9BE6-65D4CBD799E0}"/>
                </a:ext>
              </a:extLst>
            </p:cNvPr>
            <p:cNvSpPr txBox="1"/>
            <p:nvPr/>
          </p:nvSpPr>
          <p:spPr>
            <a:xfrm>
              <a:off x="653246" y="5627575"/>
              <a:ext cx="1320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Continuous: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00F289D-0775-47D4-A513-A5060ED9B5DA}"/>
                    </a:ext>
                  </a:extLst>
                </p:cNvPr>
                <p:cNvSpPr/>
                <p:nvPr/>
              </p:nvSpPr>
              <p:spPr>
                <a:xfrm>
                  <a:off x="1974093" y="5451918"/>
                  <a:ext cx="2533835" cy="7206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00F289D-0775-47D4-A513-A5060ED9B5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093" y="5451918"/>
                  <a:ext cx="2533835" cy="72064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B72FF4-5732-4C73-8E05-C5AC81094A1F}"/>
              </a:ext>
            </a:extLst>
          </p:cNvPr>
          <p:cNvSpPr txBox="1"/>
          <p:nvPr/>
        </p:nvSpPr>
        <p:spPr>
          <a:xfrm>
            <a:off x="464647" y="4335511"/>
            <a:ext cx="397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Variable (Uniform Distribution)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C284F97-DEAE-46F3-A76F-7F9A4F8404E4}"/>
                  </a:ext>
                </a:extLst>
              </p:cNvPr>
              <p:cNvSpPr/>
              <p:nvPr/>
            </p:nvSpPr>
            <p:spPr>
              <a:xfrm>
                <a:off x="5918431" y="5612298"/>
                <a:ext cx="19618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C284F97-DEAE-46F3-A76F-7F9A4F840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431" y="5612298"/>
                <a:ext cx="1961884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632D29A-C499-453B-ADB7-C4050AD8E2E7}"/>
              </a:ext>
            </a:extLst>
          </p:cNvPr>
          <p:cNvCxnSpPr>
            <a:stCxn id="23" idx="3"/>
            <a:endCxn id="27" idx="3"/>
          </p:cNvCxnSpPr>
          <p:nvPr/>
        </p:nvCxnSpPr>
        <p:spPr>
          <a:xfrm>
            <a:off x="3558581" y="5171736"/>
            <a:ext cx="760748" cy="875910"/>
          </a:xfrm>
          <a:prstGeom prst="bentConnector3">
            <a:avLst>
              <a:gd name="adj1" fmla="val 13004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46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/>
      <p:bldP spid="20" grpId="0"/>
      <p:bldP spid="21" grpId="0"/>
      <p:bldP spid="22" grpId="0"/>
      <p:bldP spid="31" grpId="0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7918" b="65908"/>
          <a:stretch/>
        </p:blipFill>
        <p:spPr>
          <a:xfrm>
            <a:off x="417494" y="2899391"/>
            <a:ext cx="4905530" cy="11785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27355" y="1868100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2D27E7-3910-4E99-BB9C-45D5CD06142A}"/>
                  </a:ext>
                </a:extLst>
              </p:cNvPr>
              <p:cNvSpPr txBox="1"/>
              <p:nvPr/>
            </p:nvSpPr>
            <p:spPr>
              <a:xfrm>
                <a:off x="7192645" y="3613532"/>
                <a:ext cx="1639103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18+3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2D27E7-3910-4E99-BB9C-45D5CD061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645" y="3613532"/>
                <a:ext cx="1639103" cy="535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3C48BE-5A32-4711-A0FB-54BD8C344321}"/>
                  </a:ext>
                </a:extLst>
              </p:cNvPr>
              <p:cNvSpPr/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B3C48BE-5A32-4711-A0FB-54BD8C344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D488B-5085-4536-8D69-4BC673C0B2E1}"/>
                  </a:ext>
                </a:extLst>
              </p:cNvPr>
              <p:cNvSpPr/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6D488B-5085-4536-8D69-4BC673C0B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F7954CF-5072-4ECE-83B0-4AE09197B5C7}"/>
              </a:ext>
            </a:extLst>
          </p:cNvPr>
          <p:cNvSpPr txBox="1"/>
          <p:nvPr/>
        </p:nvSpPr>
        <p:spPr>
          <a:xfrm>
            <a:off x="4625853" y="4224929"/>
            <a:ext cx="154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Lab 1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26794E-F721-4C97-81FB-806E5E20A2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50" t="20356" r="34712" b="38583"/>
          <a:stretch/>
        </p:blipFill>
        <p:spPr>
          <a:xfrm>
            <a:off x="3876995" y="3609966"/>
            <a:ext cx="2892057" cy="5392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5DA81F-21E8-40AE-B405-42E887D5EBCA}"/>
              </a:ext>
            </a:extLst>
          </p:cNvPr>
          <p:cNvSpPr/>
          <p:nvPr/>
        </p:nvSpPr>
        <p:spPr>
          <a:xfrm>
            <a:off x="6130190" y="3609966"/>
            <a:ext cx="594618" cy="268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34849C9-67ED-4492-A8E5-CC72CA7CD487}"/>
              </a:ext>
            </a:extLst>
          </p:cNvPr>
          <p:cNvCxnSpPr>
            <a:stCxn id="11" idx="3"/>
            <a:endCxn id="6" idx="1"/>
          </p:cNvCxnSpPr>
          <p:nvPr/>
        </p:nvCxnSpPr>
        <p:spPr>
          <a:xfrm>
            <a:off x="6724808" y="3744079"/>
            <a:ext cx="467837" cy="13731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B4570DD-2402-4E2F-9E92-2160E5263BD1}"/>
              </a:ext>
            </a:extLst>
          </p:cNvPr>
          <p:cNvSpPr/>
          <p:nvPr/>
        </p:nvSpPr>
        <p:spPr>
          <a:xfrm>
            <a:off x="6304935" y="1533832"/>
            <a:ext cx="153015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6140B5-E748-4F07-AA35-06A1AE285580}"/>
              </a:ext>
            </a:extLst>
          </p:cNvPr>
          <p:cNvSpPr/>
          <p:nvPr/>
        </p:nvSpPr>
        <p:spPr>
          <a:xfrm>
            <a:off x="7719435" y="1538748"/>
            <a:ext cx="153015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06E431E-D993-44C7-9C25-EB128D7D8754}"/>
              </a:ext>
            </a:extLst>
          </p:cNvPr>
          <p:cNvCxnSpPr>
            <a:stCxn id="3" idx="0"/>
            <a:endCxn id="15" idx="0"/>
          </p:cNvCxnSpPr>
          <p:nvPr/>
        </p:nvCxnSpPr>
        <p:spPr>
          <a:xfrm rot="16200000" flipH="1">
            <a:off x="7086235" y="829040"/>
            <a:ext cx="4916" cy="1414500"/>
          </a:xfrm>
          <a:prstGeom prst="bentConnector3">
            <a:avLst>
              <a:gd name="adj1" fmla="val -46501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BE6508C-D6A9-40CB-BE35-D12BAD8E103B}"/>
              </a:ext>
            </a:extLst>
          </p:cNvPr>
          <p:cNvSpPr/>
          <p:nvPr/>
        </p:nvSpPr>
        <p:spPr>
          <a:xfrm>
            <a:off x="6304935" y="2174240"/>
            <a:ext cx="258097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883EC5-8B6D-4825-AFEA-D80F8EA3CCDF}"/>
              </a:ext>
            </a:extLst>
          </p:cNvPr>
          <p:cNvSpPr/>
          <p:nvPr/>
        </p:nvSpPr>
        <p:spPr>
          <a:xfrm>
            <a:off x="7795943" y="2179156"/>
            <a:ext cx="264051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E29CABF-CE8F-4EA3-B48D-AB0FB107C6D7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H="1">
            <a:off x="7178518" y="1429706"/>
            <a:ext cx="4916" cy="1493985"/>
          </a:xfrm>
          <a:prstGeom prst="bentConnector3">
            <a:avLst>
              <a:gd name="adj1" fmla="val -46501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24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18" grpId="0"/>
      <p:bldP spid="7" grpId="0"/>
      <p:bldP spid="9" grpId="0"/>
      <p:bldP spid="3" grpId="0" animBg="1"/>
      <p:bldP spid="3" grpId="1" animBg="1"/>
      <p:bldP spid="15" grpId="0" animBg="1"/>
      <p:bldP spid="15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1184"/>
          <a:stretch/>
        </p:blipFill>
        <p:spPr>
          <a:xfrm>
            <a:off x="417493" y="2899391"/>
            <a:ext cx="7901623" cy="237892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27355" y="1868100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B61441-AC9B-4FCA-97C5-E1C1F8220BAB}"/>
              </a:ext>
            </a:extLst>
          </p:cNvPr>
          <p:cNvGrpSpPr/>
          <p:nvPr/>
        </p:nvGrpSpPr>
        <p:grpSpPr>
          <a:xfrm>
            <a:off x="5988128" y="1316085"/>
            <a:ext cx="2471382" cy="1663724"/>
            <a:chOff x="5988128" y="1316085"/>
            <a:chExt cx="2471382" cy="16637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958C24D-76DF-4638-9A47-903D2CE3BD0F}"/>
                    </a:ext>
                  </a:extLst>
                </p:cNvPr>
                <p:cNvSpPr/>
                <p:nvPr/>
              </p:nvSpPr>
              <p:spPr>
                <a:xfrm>
                  <a:off x="5988128" y="2641255"/>
                  <a:ext cx="172393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958C24D-76DF-4638-9A47-903D2CE3BD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128" y="2641255"/>
                  <a:ext cx="1723933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B2B5803-1220-4550-9997-FE5C09400B5C}"/>
                    </a:ext>
                  </a:extLst>
                </p:cNvPr>
                <p:cNvSpPr/>
                <p:nvPr/>
              </p:nvSpPr>
              <p:spPr>
                <a:xfrm>
                  <a:off x="5988128" y="1316085"/>
                  <a:ext cx="2271391" cy="6508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B2B5803-1220-4550-9997-FE5C09400B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128" y="1316085"/>
                  <a:ext cx="2271391" cy="6508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903F310-0904-4715-B363-890E8A4F6FE6}"/>
                    </a:ext>
                  </a:extLst>
                </p:cNvPr>
                <p:cNvSpPr/>
                <p:nvPr/>
              </p:nvSpPr>
              <p:spPr>
                <a:xfrm>
                  <a:off x="5988128" y="1978670"/>
                  <a:ext cx="2471382" cy="6508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903F310-0904-4715-B363-890E8A4F6F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128" y="1978670"/>
                  <a:ext cx="2471382" cy="65081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46030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93" y="2899391"/>
            <a:ext cx="7901623" cy="34569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75566" y="5773789"/>
            <a:ext cx="892277" cy="530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27355" y="1868100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6059470" y="2629489"/>
            <a:ext cx="1675459" cy="33855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57780" y="5343234"/>
            <a:ext cx="1675459" cy="33855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85A39C-8294-494E-B55C-37F57F6866B8}"/>
              </a:ext>
            </a:extLst>
          </p:cNvPr>
          <p:cNvGrpSpPr/>
          <p:nvPr/>
        </p:nvGrpSpPr>
        <p:grpSpPr>
          <a:xfrm>
            <a:off x="5988128" y="1316085"/>
            <a:ext cx="2471382" cy="1663724"/>
            <a:chOff x="5988128" y="1316085"/>
            <a:chExt cx="2471382" cy="16637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F2AD33C-F656-4BBE-9A69-9AF354CAD010}"/>
                    </a:ext>
                  </a:extLst>
                </p:cNvPr>
                <p:cNvSpPr/>
                <p:nvPr/>
              </p:nvSpPr>
              <p:spPr>
                <a:xfrm>
                  <a:off x="5988128" y="2641255"/>
                  <a:ext cx="172393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F2AD33C-F656-4BBE-9A69-9AF354CAD0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128" y="2641255"/>
                  <a:ext cx="1723933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79933E5-B8EB-42F6-A95D-AC18823EC69D}"/>
                    </a:ext>
                  </a:extLst>
                </p:cNvPr>
                <p:cNvSpPr/>
                <p:nvPr/>
              </p:nvSpPr>
              <p:spPr>
                <a:xfrm>
                  <a:off x="5988128" y="1316085"/>
                  <a:ext cx="2271391" cy="6508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79933E5-B8EB-42F6-A95D-AC18823EC6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128" y="1316085"/>
                  <a:ext cx="2271391" cy="6508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B90A211-72F9-4983-8F3A-D5386F88DACB}"/>
                    </a:ext>
                  </a:extLst>
                </p:cNvPr>
                <p:cNvSpPr/>
                <p:nvPr/>
              </p:nvSpPr>
              <p:spPr>
                <a:xfrm>
                  <a:off x="5988128" y="1978670"/>
                  <a:ext cx="2471382" cy="6508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B90A211-72F9-4983-8F3A-D5386F88DA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128" y="1978670"/>
                  <a:ext cx="2471382" cy="65081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9317C9-B477-4D07-81E0-E2151E4A2CA2}"/>
                  </a:ext>
                </a:extLst>
              </p:cNvPr>
              <p:cNvSpPr txBox="1"/>
              <p:nvPr/>
            </p:nvSpPr>
            <p:spPr>
              <a:xfrm>
                <a:off x="4074451" y="5946122"/>
                <a:ext cx="3902929" cy="5927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12=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𝒖𝒑𝒑𝒆𝒓𝑳𝒊𝒎𝒊𝒕</m:t>
                              </m:r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sz="1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𝒍𝒐𝒘𝒆𝒓𝑳𝒊𝒎𝒊𝒕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𝑣𝑎𝑟𝑖𝑎𝑛𝑐𝑒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9317C9-B477-4D07-81E0-E2151E4A2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451" y="5946122"/>
                <a:ext cx="3902929" cy="5927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E0FBD82-0B3D-4D59-BB40-56927DB89A33}"/>
              </a:ext>
            </a:extLst>
          </p:cNvPr>
          <p:cNvGrpSpPr/>
          <p:nvPr/>
        </p:nvGrpSpPr>
        <p:grpSpPr>
          <a:xfrm>
            <a:off x="5914103" y="3173802"/>
            <a:ext cx="2545407" cy="1751739"/>
            <a:chOff x="5914103" y="3173802"/>
            <a:chExt cx="2545407" cy="175173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759CC36-89BC-4C61-8D5E-3F44C53D9874}"/>
                </a:ext>
              </a:extLst>
            </p:cNvPr>
            <p:cNvGrpSpPr/>
            <p:nvPr/>
          </p:nvGrpSpPr>
          <p:grpSpPr>
            <a:xfrm>
              <a:off x="6063715" y="3321635"/>
              <a:ext cx="2255401" cy="1477328"/>
              <a:chOff x="6063715" y="3321635"/>
              <a:chExt cx="2255401" cy="147732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E7C53D6-FB60-40A7-95C6-1ADC11D87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3715" y="3524292"/>
                <a:ext cx="788470" cy="929715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DB4131-AF20-4931-AA37-9F15CD70144E}"/>
                  </a:ext>
                </a:extLst>
              </p:cNvPr>
              <p:cNvSpPr txBox="1"/>
              <p:nvPr/>
            </p:nvSpPr>
            <p:spPr>
              <a:xfrm>
                <a:off x="6894587" y="3321635"/>
                <a:ext cx="142452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</a:t>
                </a:r>
                <a:r>
                  <a:rPr lang="en-US" b="1" dirty="0"/>
                  <a:t>second</a:t>
                </a:r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central moment </a:t>
                </a:r>
                <a:r>
                  <a:rPr lang="en-US" dirty="0"/>
                  <a:t>of a uniform distribution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E1B689-5CF8-43B9-8223-188CDA963AE7}"/>
                </a:ext>
              </a:extLst>
            </p:cNvPr>
            <p:cNvSpPr/>
            <p:nvPr/>
          </p:nvSpPr>
          <p:spPr>
            <a:xfrm>
              <a:off x="5914103" y="3173802"/>
              <a:ext cx="2545407" cy="17517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197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4246574" cy="467841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Until recently, most computer languages only provided a </a:t>
            </a:r>
            <a:r>
              <a:rPr lang="en-US" sz="2400" b="1" dirty="0">
                <a:solidFill>
                  <a:srgbClr val="0070C0"/>
                </a:solidFill>
              </a:rPr>
              <a:t>uniform</a:t>
            </a:r>
            <a:r>
              <a:rPr lang="en-US" sz="2400" dirty="0"/>
              <a:t> pseudo-random number generator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Growing up I had heard of a </a:t>
            </a:r>
            <a:r>
              <a:rPr lang="en-US" sz="2400" b="1" dirty="0">
                <a:solidFill>
                  <a:srgbClr val="00B050"/>
                </a:solidFill>
              </a:rPr>
              <a:t>bell curve, </a:t>
            </a:r>
            <a:r>
              <a:rPr lang="en-US" sz="2400" dirty="0"/>
              <a:t>and I understood the rationale for </a:t>
            </a:r>
            <a:r>
              <a:rPr lang="en-US" sz="2400" b="1" dirty="0"/>
              <a:t>curving</a:t>
            </a:r>
            <a:r>
              <a:rPr lang="en-US" sz="2400" dirty="0"/>
              <a:t> test scores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I could not create a </a:t>
            </a:r>
            <a:r>
              <a:rPr lang="en-US" sz="2400" b="1" dirty="0">
                <a:solidFill>
                  <a:srgbClr val="FF0000"/>
                </a:solidFill>
              </a:rPr>
              <a:t>normal distribution </a:t>
            </a:r>
            <a:r>
              <a:rPr lang="en-US" sz="2400" dirty="0"/>
              <a:t>using my 1980 vintage TRS-80 computer using Bill Gate’s first </a:t>
            </a:r>
            <a:r>
              <a:rPr lang="en-US" sz="2400" b="1" dirty="0">
                <a:solidFill>
                  <a:srgbClr val="7030A0"/>
                </a:solidFill>
              </a:rPr>
              <a:t>BASIC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language interpreter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B3867-1011-461E-BFE6-2D468489FDF4}"/>
              </a:ext>
            </a:extLst>
          </p:cNvPr>
          <p:cNvSpPr txBox="1"/>
          <p:nvPr/>
        </p:nvSpPr>
        <p:spPr>
          <a:xfrm>
            <a:off x="5751871" y="5110316"/>
            <a:ext cx="2160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</a:rPr>
              <a:t>… or could I?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085C1-9AE3-4D8A-C8FF-93DBAEEB6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337" y="2100965"/>
            <a:ext cx="3497705" cy="26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382406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several ways to turn a uniform distribution into a </a:t>
            </a:r>
            <a:r>
              <a:rPr lang="en-US" sz="2400" b="1" dirty="0"/>
              <a:t>normal</a:t>
            </a:r>
            <a:r>
              <a:rPr lang="en-US" sz="2400" dirty="0"/>
              <a:t> distribution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developing an accurate functional approximation to a normal curve requires </a:t>
            </a:r>
            <a:r>
              <a:rPr lang="en-US" sz="2400" i="1" dirty="0"/>
              <a:t>advanced</a:t>
            </a:r>
            <a:r>
              <a:rPr lang="en-US" sz="2400" dirty="0"/>
              <a:t>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following code by </a:t>
            </a:r>
            <a:r>
              <a:rPr lang="en-US" sz="2400" b="1" dirty="0"/>
              <a:t>Abramowitz &amp; Stegun</a:t>
            </a:r>
            <a:r>
              <a:rPr lang="en-US" sz="2400" dirty="0"/>
              <a:t>…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4637-5B5C-4051-B3AA-958F27D4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859" y="2051410"/>
            <a:ext cx="2920181" cy="3824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19634-A9F9-51FC-D19B-72BBB7CF48F2}"/>
              </a:ext>
            </a:extLst>
          </p:cNvPr>
          <p:cNvSpPr txBox="1"/>
          <p:nvPr/>
        </p:nvSpPr>
        <p:spPr>
          <a:xfrm>
            <a:off x="5700946" y="5949402"/>
            <a:ext cx="151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1972</a:t>
            </a:r>
          </a:p>
        </p:txBody>
      </p:sp>
    </p:spTree>
    <p:extLst>
      <p:ext uri="{BB962C8B-B14F-4D97-AF65-F5344CB8AC3E}">
        <p14:creationId xmlns:p14="http://schemas.microsoft.com/office/powerpoint/2010/main" val="14538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D84630-76E1-47ED-8E84-5D204001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96" y="1671375"/>
            <a:ext cx="6551608" cy="1984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91387" y="2621387"/>
            <a:ext cx="5492524" cy="515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1AA64-3A21-43E2-9E4F-BE6C7FEF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233871"/>
            <a:ext cx="7886700" cy="1943091"/>
          </a:xfrm>
        </p:spPr>
        <p:txBody>
          <a:bodyPr>
            <a:normAutofit/>
          </a:bodyPr>
          <a:lstStyle/>
          <a:p>
            <a:r>
              <a:rPr lang="en-US" sz="2400" dirty="0"/>
              <a:t>This was neat but I did not understand it at all!</a:t>
            </a:r>
          </a:p>
          <a:p>
            <a:r>
              <a:rPr lang="en-US" sz="2400" dirty="0"/>
              <a:t>Where did all those magic numbers come from?</a:t>
            </a:r>
          </a:p>
          <a:p>
            <a:r>
              <a:rPr lang="en-US" sz="2400" dirty="0"/>
              <a:t>I was a college sophomore – I wanted to base my approach on something </a:t>
            </a:r>
            <a:r>
              <a:rPr lang="en-US" sz="2400" b="1" dirty="0"/>
              <a:t>tangible</a:t>
            </a:r>
          </a:p>
        </p:txBody>
      </p:sp>
    </p:spTree>
    <p:extLst>
      <p:ext uri="{BB962C8B-B14F-4D97-AF65-F5344CB8AC3E}">
        <p14:creationId xmlns:p14="http://schemas.microsoft.com/office/powerpoint/2010/main" val="10088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Pachinko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47" y="1379905"/>
            <a:ext cx="5134507" cy="50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5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ways of rolling for initial abilities between </a:t>
            </a:r>
            <a:r>
              <a:rPr lang="en-US" sz="2400" b="1" dirty="0">
                <a:solidFill>
                  <a:srgbClr val="00B0F0"/>
                </a:solidFill>
              </a:rPr>
              <a:t>3 and 18</a:t>
            </a: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20</a:t>
            </a:r>
            <a:r>
              <a:rPr lang="en-US" sz="2400" dirty="0"/>
              <a:t>-sided die just </a:t>
            </a:r>
            <a:r>
              <a:rPr lang="en-US" sz="2400" u="sng" dirty="0"/>
              <a:t>once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1d20</a:t>
            </a:r>
            <a:r>
              <a:rPr lang="en-US" sz="2400" dirty="0"/>
              <a:t>), but </a:t>
            </a:r>
            <a:r>
              <a:rPr lang="en-US" sz="2400" i="1" dirty="0"/>
              <a:t>reroll</a:t>
            </a:r>
            <a:r>
              <a:rPr lang="en-US" sz="2400" dirty="0"/>
              <a:t> if face value is 1, 2, 19, or 20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6</a:t>
            </a:r>
            <a:r>
              <a:rPr lang="en-US" sz="2400" dirty="0"/>
              <a:t>-sided die </a:t>
            </a:r>
            <a:r>
              <a:rPr lang="en-US" sz="2400" u="sng" dirty="0"/>
              <a:t>three times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3d6</a:t>
            </a:r>
            <a:r>
              <a:rPr lang="en-US" sz="2400" dirty="0"/>
              <a:t>), summing the value of each roll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the </a:t>
            </a:r>
            <a:r>
              <a:rPr lang="en-US" sz="2400" b="1" dirty="0"/>
              <a:t>1d20</a:t>
            </a:r>
            <a:r>
              <a:rPr lang="en-US" sz="2400" dirty="0"/>
              <a:t> method is faster than </a:t>
            </a:r>
            <a:r>
              <a:rPr lang="en-US" sz="2400" b="1" dirty="0"/>
              <a:t>3d6</a:t>
            </a:r>
            <a:r>
              <a:rPr lang="en-US" sz="2400" dirty="0"/>
              <a:t>, especially when having to roll for six separate abilities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23" y="166960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018" y="4421065"/>
            <a:ext cx="2704038" cy="2117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5828" y="2096040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5828" y="243296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5828" y="2737441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5828" y="3078549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5828" y="3398977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828" y="370345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Pachinko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52" y="1457777"/>
            <a:ext cx="6107896" cy="50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5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simulate dropping balls down a Pachinko machine where at each </a:t>
            </a:r>
            <a:r>
              <a:rPr lang="en-US" sz="2400" b="1" dirty="0">
                <a:solidFill>
                  <a:srgbClr val="0070C0"/>
                </a:solidFill>
              </a:rPr>
              <a:t>level</a:t>
            </a:r>
            <a:r>
              <a:rPr lang="en-US" sz="2400" dirty="0"/>
              <a:t> a ball can move one step to left or right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we drop enough balls through enough levels, and we  accumulate the </a:t>
            </a:r>
            <a:r>
              <a:rPr lang="en-US" sz="2400" b="1" dirty="0"/>
              <a:t>count of balls in each slot </a:t>
            </a:r>
            <a:r>
              <a:rPr lang="en-US" sz="2400" dirty="0"/>
              <a:t>at the bottom, then we should be able to simulate a </a:t>
            </a:r>
            <a:r>
              <a:rPr lang="en-US" sz="2400" b="1" dirty="0">
                <a:solidFill>
                  <a:srgbClr val="00B050"/>
                </a:solidFill>
              </a:rPr>
              <a:t>normal</a:t>
            </a:r>
            <a:r>
              <a:rPr lang="en-US" sz="2400" dirty="0"/>
              <a:t> distribution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will </a:t>
            </a:r>
            <a:r>
              <a:rPr lang="en-US" sz="2400" i="1" dirty="0"/>
              <a:t>visually</a:t>
            </a:r>
            <a:r>
              <a:rPr lang="en-US" sz="2400" dirty="0"/>
              <a:t> (qualitatively) judge how well this method approximates a normal distribution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However, there are many statistical (</a:t>
            </a:r>
            <a:r>
              <a:rPr lang="en-US" sz="2000" b="1" dirty="0"/>
              <a:t>quantitative</a:t>
            </a:r>
            <a:r>
              <a:rPr lang="en-US" sz="2000" dirty="0"/>
              <a:t>) methods to calculate if an algorithm emits a distribution that has a reasonable deviation from the perfect (pure) </a:t>
            </a:r>
            <a:r>
              <a:rPr lang="en-US" sz="2000" b="1" dirty="0">
                <a:solidFill>
                  <a:srgbClr val="FF0000"/>
                </a:solidFill>
              </a:rPr>
              <a:t>normal distribution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the discrepancies are </a:t>
            </a:r>
            <a:r>
              <a:rPr lang="en-US" sz="2000" b="1" i="1" dirty="0">
                <a:solidFill>
                  <a:srgbClr val="7030A0"/>
                </a:solidFill>
              </a:rPr>
              <a:t>statistically significant</a:t>
            </a:r>
            <a:r>
              <a:rPr lang="en-US" sz="2000" dirty="0"/>
              <a:t>, then we cannot trust that our algorithm is producing a “good enough” normal distribution to use in scientific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CB17B-30C0-4107-BEC0-501081B4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522" y="1317472"/>
            <a:ext cx="5632956" cy="23935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0BEF6-9AB1-4762-993C-285424515039}"/>
              </a:ext>
            </a:extLst>
          </p:cNvPr>
          <p:cNvCxnSpPr/>
          <p:nvPr/>
        </p:nvCxnSpPr>
        <p:spPr>
          <a:xfrm flipH="1">
            <a:off x="4262136" y="1511715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A6DE4-8892-42B9-90E8-6BBB3BB67299}"/>
              </a:ext>
            </a:extLst>
          </p:cNvPr>
          <p:cNvCxnSpPr>
            <a:cxnSpLocks/>
          </p:cNvCxnSpPr>
          <p:nvPr/>
        </p:nvCxnSpPr>
        <p:spPr>
          <a:xfrm>
            <a:off x="4697213" y="1511713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18EB54-6502-4A21-AA23-B20335B0ADAD}"/>
              </a:ext>
            </a:extLst>
          </p:cNvPr>
          <p:cNvCxnSpPr/>
          <p:nvPr/>
        </p:nvCxnSpPr>
        <p:spPr>
          <a:xfrm flipH="1">
            <a:off x="3824600" y="17968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47F034-9C86-45F6-91A2-6B372E82DD8A}"/>
              </a:ext>
            </a:extLst>
          </p:cNvPr>
          <p:cNvCxnSpPr/>
          <p:nvPr/>
        </p:nvCxnSpPr>
        <p:spPr>
          <a:xfrm flipH="1">
            <a:off x="3396897" y="2077070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7A754E-EDCA-44A8-978B-2DD82EC4E800}"/>
              </a:ext>
            </a:extLst>
          </p:cNvPr>
          <p:cNvCxnSpPr/>
          <p:nvPr/>
        </p:nvCxnSpPr>
        <p:spPr>
          <a:xfrm flipH="1">
            <a:off x="296182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85A08A-F316-4AA1-BA03-8EA4779A110D}"/>
              </a:ext>
            </a:extLst>
          </p:cNvPr>
          <p:cNvCxnSpPr/>
          <p:nvPr/>
        </p:nvCxnSpPr>
        <p:spPr>
          <a:xfrm flipH="1">
            <a:off x="2568761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07E618-B9FD-44A5-8522-835323CF7300}"/>
              </a:ext>
            </a:extLst>
          </p:cNvPr>
          <p:cNvCxnSpPr/>
          <p:nvPr/>
        </p:nvCxnSpPr>
        <p:spPr>
          <a:xfrm flipH="1">
            <a:off x="2140826" y="2865758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4CCE42-6D88-4C7B-886E-416BFBE86466}"/>
              </a:ext>
            </a:extLst>
          </p:cNvPr>
          <p:cNvCxnSpPr>
            <a:cxnSpLocks/>
          </p:cNvCxnSpPr>
          <p:nvPr/>
        </p:nvCxnSpPr>
        <p:spPr>
          <a:xfrm>
            <a:off x="5159329" y="1797699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418CF1-6D50-4E6D-BDF5-8FAB6962070A}"/>
              </a:ext>
            </a:extLst>
          </p:cNvPr>
          <p:cNvCxnSpPr/>
          <p:nvPr/>
        </p:nvCxnSpPr>
        <p:spPr>
          <a:xfrm flipH="1">
            <a:off x="4661571" y="17770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A94E3B-8B91-4AFC-8BFA-9F3BDEA9AB9D}"/>
              </a:ext>
            </a:extLst>
          </p:cNvPr>
          <p:cNvCxnSpPr>
            <a:cxnSpLocks/>
          </p:cNvCxnSpPr>
          <p:nvPr/>
        </p:nvCxnSpPr>
        <p:spPr>
          <a:xfrm>
            <a:off x="5584574" y="207706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6DDC0-E3CF-49ED-9579-C6C71C0D501C}"/>
              </a:ext>
            </a:extLst>
          </p:cNvPr>
          <p:cNvCxnSpPr>
            <a:cxnSpLocks/>
          </p:cNvCxnSpPr>
          <p:nvPr/>
        </p:nvCxnSpPr>
        <p:spPr>
          <a:xfrm>
            <a:off x="5987697" y="2359395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CE42B3-5578-4779-8FFB-0D2A2F1C5E59}"/>
              </a:ext>
            </a:extLst>
          </p:cNvPr>
          <p:cNvCxnSpPr/>
          <p:nvPr/>
        </p:nvCxnSpPr>
        <p:spPr>
          <a:xfrm flipH="1">
            <a:off x="5987697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EE4C2F-A086-4A2C-953C-6FD7A39EF64E}"/>
              </a:ext>
            </a:extLst>
          </p:cNvPr>
          <p:cNvCxnSpPr>
            <a:cxnSpLocks/>
          </p:cNvCxnSpPr>
          <p:nvPr/>
        </p:nvCxnSpPr>
        <p:spPr>
          <a:xfrm>
            <a:off x="6054064" y="280682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05B967-5D0A-4003-B13F-224B0670AFAB}"/>
              </a:ext>
            </a:extLst>
          </p:cNvPr>
          <p:cNvCxnSpPr/>
          <p:nvPr/>
        </p:nvCxnSpPr>
        <p:spPr>
          <a:xfrm flipH="1">
            <a:off x="4262135" y="2081989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DA3674-83E9-4255-BAE7-95F9FBA93739}"/>
              </a:ext>
            </a:extLst>
          </p:cNvPr>
          <p:cNvCxnSpPr/>
          <p:nvPr/>
        </p:nvCxnSpPr>
        <p:spPr>
          <a:xfrm flipH="1">
            <a:off x="382460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81D47-1AAE-4AC5-A915-8BCC95D5152F}"/>
              </a:ext>
            </a:extLst>
          </p:cNvPr>
          <p:cNvCxnSpPr>
            <a:cxnSpLocks/>
          </p:cNvCxnSpPr>
          <p:nvPr/>
        </p:nvCxnSpPr>
        <p:spPr>
          <a:xfrm>
            <a:off x="3850407" y="259205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A409BC-8CF1-4DFD-A556-495C3BB20401}"/>
              </a:ext>
            </a:extLst>
          </p:cNvPr>
          <p:cNvCxnSpPr>
            <a:cxnSpLocks/>
          </p:cNvCxnSpPr>
          <p:nvPr/>
        </p:nvCxnSpPr>
        <p:spPr>
          <a:xfrm>
            <a:off x="4287943" y="287352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307199-DC3E-40D9-811A-65ACAEBD93AF}"/>
              </a:ext>
            </a:extLst>
          </p:cNvPr>
          <p:cNvCxnSpPr>
            <a:cxnSpLocks/>
          </p:cNvCxnSpPr>
          <p:nvPr/>
        </p:nvCxnSpPr>
        <p:spPr>
          <a:xfrm flipH="1">
            <a:off x="2005633" y="3173016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4D95CB-1830-43C6-A78C-2B2BCB521EF4}"/>
              </a:ext>
            </a:extLst>
          </p:cNvPr>
          <p:cNvCxnSpPr>
            <a:cxnSpLocks/>
          </p:cNvCxnSpPr>
          <p:nvPr/>
        </p:nvCxnSpPr>
        <p:spPr>
          <a:xfrm flipH="1">
            <a:off x="4574458" y="3173015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143C28-2191-41F6-9A0F-4472D568C12D}"/>
              </a:ext>
            </a:extLst>
          </p:cNvPr>
          <p:cNvCxnSpPr>
            <a:cxnSpLocks/>
          </p:cNvCxnSpPr>
          <p:nvPr/>
        </p:nvCxnSpPr>
        <p:spPr>
          <a:xfrm flipH="1">
            <a:off x="6309704" y="3173014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AB35AF4-CD1E-4F30-914C-202ED23027C8}"/>
              </a:ext>
            </a:extLst>
          </p:cNvPr>
          <p:cNvGrpSpPr/>
          <p:nvPr/>
        </p:nvGrpSpPr>
        <p:grpSpPr>
          <a:xfrm>
            <a:off x="732809" y="1393729"/>
            <a:ext cx="975703" cy="1710813"/>
            <a:chOff x="732809" y="1666568"/>
            <a:chExt cx="975703" cy="17108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9B383B-243F-4EEE-BE2C-FA38A0B60A77}"/>
                </a:ext>
              </a:extLst>
            </p:cNvPr>
            <p:cNvSpPr txBox="1"/>
            <p:nvPr/>
          </p:nvSpPr>
          <p:spPr>
            <a:xfrm>
              <a:off x="732809" y="2270140"/>
              <a:ext cx="975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6 levels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3F5B8C4-60DE-464B-A9FA-3CBAAA6A1BD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41" y="2709664"/>
              <a:ext cx="0" cy="667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C95B58-ABD1-4C06-A97A-E72221F567F8}"/>
                </a:ext>
              </a:extLst>
            </p:cNvPr>
            <p:cNvCxnSpPr>
              <a:cxnSpLocks/>
            </p:cNvCxnSpPr>
            <p:nvPr/>
          </p:nvCxnSpPr>
          <p:spPr>
            <a:xfrm>
              <a:off x="1220660" y="1666568"/>
              <a:ext cx="0" cy="6285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6ED7E8C-003E-497B-970E-452F99197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365" y="1679268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10FB901-A357-4F4C-9EF3-3A57EC7C5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7141" y="3362633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08039B-9791-40B2-A035-EA7873BA4376}"/>
              </a:ext>
            </a:extLst>
          </p:cNvPr>
          <p:cNvGrpSpPr/>
          <p:nvPr/>
        </p:nvGrpSpPr>
        <p:grpSpPr>
          <a:xfrm>
            <a:off x="2224599" y="3435744"/>
            <a:ext cx="4669117" cy="216944"/>
            <a:chOff x="2224599" y="3708583"/>
            <a:chExt cx="4669117" cy="216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A1061F-A106-4068-9352-62535ABB7B39}"/>
                </a:ext>
              </a:extLst>
            </p:cNvPr>
            <p:cNvSpPr/>
            <p:nvPr/>
          </p:nvSpPr>
          <p:spPr>
            <a:xfrm>
              <a:off x="6559816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45B11D-02E8-440B-B805-8D8CEBFC6001}"/>
                </a:ext>
              </a:extLst>
            </p:cNvPr>
            <p:cNvSpPr/>
            <p:nvPr/>
          </p:nvSpPr>
          <p:spPr>
            <a:xfrm>
              <a:off x="57083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0EA89B-8EAB-47E4-9E99-6343D422FCA1}"/>
                </a:ext>
              </a:extLst>
            </p:cNvPr>
            <p:cNvSpPr/>
            <p:nvPr/>
          </p:nvSpPr>
          <p:spPr>
            <a:xfrm>
              <a:off x="4819190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4D2121-285A-48EE-ADE0-A4480D48F44B}"/>
                </a:ext>
              </a:extLst>
            </p:cNvPr>
            <p:cNvSpPr/>
            <p:nvPr/>
          </p:nvSpPr>
          <p:spPr>
            <a:xfrm>
              <a:off x="3981787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41BD76-F531-4C0E-905E-26E15ECBFCF2}"/>
                </a:ext>
              </a:extLst>
            </p:cNvPr>
            <p:cNvSpPr/>
            <p:nvPr/>
          </p:nvSpPr>
          <p:spPr>
            <a:xfrm>
              <a:off x="31114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E510DF-ED53-4A8B-8DE7-29ADF8F25A39}"/>
                </a:ext>
              </a:extLst>
            </p:cNvPr>
            <p:cNvSpPr/>
            <p:nvPr/>
          </p:nvSpPr>
          <p:spPr>
            <a:xfrm>
              <a:off x="2224599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852C4C-903C-428A-8EEB-95B0C9AD5279}"/>
              </a:ext>
            </a:extLst>
          </p:cNvPr>
          <p:cNvCxnSpPr/>
          <p:nvPr/>
        </p:nvCxnSpPr>
        <p:spPr>
          <a:xfrm flipH="1">
            <a:off x="2957284" y="2835033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B3E979-913D-42E8-8D96-BD8F0375B184}"/>
              </a:ext>
            </a:extLst>
          </p:cNvPr>
          <p:cNvCxnSpPr>
            <a:cxnSpLocks/>
          </p:cNvCxnSpPr>
          <p:nvPr/>
        </p:nvCxnSpPr>
        <p:spPr>
          <a:xfrm>
            <a:off x="3396897" y="2816625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7454C5-90C0-4B07-8851-5979E7BEF559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278424" y="2894901"/>
            <a:ext cx="0" cy="540843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1">
            <a:extLst>
              <a:ext uri="{FF2B5EF4-FFF2-40B4-BE49-F238E27FC236}">
                <a16:creationId xmlns:a16="http://schemas.microsoft.com/office/drawing/2014/main" id="{62D84847-6E9C-41BC-BDC8-FB3A4762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Pachinko Machine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608B73-DC5E-447C-A727-5C9E75C5C13F}"/>
              </a:ext>
            </a:extLst>
          </p:cNvPr>
          <p:cNvSpPr txBox="1"/>
          <p:nvPr/>
        </p:nvSpPr>
        <p:spPr>
          <a:xfrm>
            <a:off x="593751" y="3372484"/>
            <a:ext cx="1002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Slot #:</a:t>
            </a:r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3418EA42-75F3-4B2A-82B4-F01BFE319A80}"/>
              </a:ext>
            </a:extLst>
          </p:cNvPr>
          <p:cNvSpPr/>
          <p:nvPr/>
        </p:nvSpPr>
        <p:spPr>
          <a:xfrm>
            <a:off x="3149050" y="2985584"/>
            <a:ext cx="274320" cy="27432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28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CB17B-30C0-4107-BEC0-501081B4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522" y="1317472"/>
            <a:ext cx="5632956" cy="23935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0BEF6-9AB1-4762-993C-285424515039}"/>
              </a:ext>
            </a:extLst>
          </p:cNvPr>
          <p:cNvCxnSpPr/>
          <p:nvPr/>
        </p:nvCxnSpPr>
        <p:spPr>
          <a:xfrm flipH="1">
            <a:off x="4262136" y="1511715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A6DE4-8892-42B9-90E8-6BBB3BB67299}"/>
              </a:ext>
            </a:extLst>
          </p:cNvPr>
          <p:cNvCxnSpPr>
            <a:cxnSpLocks/>
          </p:cNvCxnSpPr>
          <p:nvPr/>
        </p:nvCxnSpPr>
        <p:spPr>
          <a:xfrm>
            <a:off x="4697213" y="1511713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18EB54-6502-4A21-AA23-B20335B0ADAD}"/>
              </a:ext>
            </a:extLst>
          </p:cNvPr>
          <p:cNvCxnSpPr/>
          <p:nvPr/>
        </p:nvCxnSpPr>
        <p:spPr>
          <a:xfrm flipH="1">
            <a:off x="3824600" y="17968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47F034-9C86-45F6-91A2-6B372E82DD8A}"/>
              </a:ext>
            </a:extLst>
          </p:cNvPr>
          <p:cNvCxnSpPr/>
          <p:nvPr/>
        </p:nvCxnSpPr>
        <p:spPr>
          <a:xfrm flipH="1">
            <a:off x="3396897" y="2077070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7A754E-EDCA-44A8-978B-2DD82EC4E800}"/>
              </a:ext>
            </a:extLst>
          </p:cNvPr>
          <p:cNvCxnSpPr/>
          <p:nvPr/>
        </p:nvCxnSpPr>
        <p:spPr>
          <a:xfrm flipH="1">
            <a:off x="296182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85A08A-F316-4AA1-BA03-8EA4779A110D}"/>
              </a:ext>
            </a:extLst>
          </p:cNvPr>
          <p:cNvCxnSpPr/>
          <p:nvPr/>
        </p:nvCxnSpPr>
        <p:spPr>
          <a:xfrm flipH="1">
            <a:off x="2568761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07E618-B9FD-44A5-8522-835323CF7300}"/>
              </a:ext>
            </a:extLst>
          </p:cNvPr>
          <p:cNvCxnSpPr/>
          <p:nvPr/>
        </p:nvCxnSpPr>
        <p:spPr>
          <a:xfrm flipH="1">
            <a:off x="2140826" y="2865758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4CCE42-6D88-4C7B-886E-416BFBE86466}"/>
              </a:ext>
            </a:extLst>
          </p:cNvPr>
          <p:cNvCxnSpPr>
            <a:cxnSpLocks/>
          </p:cNvCxnSpPr>
          <p:nvPr/>
        </p:nvCxnSpPr>
        <p:spPr>
          <a:xfrm>
            <a:off x="5159329" y="1797699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418CF1-6D50-4E6D-BDF5-8FAB6962070A}"/>
              </a:ext>
            </a:extLst>
          </p:cNvPr>
          <p:cNvCxnSpPr/>
          <p:nvPr/>
        </p:nvCxnSpPr>
        <p:spPr>
          <a:xfrm flipH="1">
            <a:off x="4661571" y="17770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A94E3B-8B91-4AFC-8BFA-9F3BDEA9AB9D}"/>
              </a:ext>
            </a:extLst>
          </p:cNvPr>
          <p:cNvCxnSpPr>
            <a:cxnSpLocks/>
          </p:cNvCxnSpPr>
          <p:nvPr/>
        </p:nvCxnSpPr>
        <p:spPr>
          <a:xfrm>
            <a:off x="5584574" y="207706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6DDC0-E3CF-49ED-9579-C6C71C0D501C}"/>
              </a:ext>
            </a:extLst>
          </p:cNvPr>
          <p:cNvCxnSpPr>
            <a:cxnSpLocks/>
          </p:cNvCxnSpPr>
          <p:nvPr/>
        </p:nvCxnSpPr>
        <p:spPr>
          <a:xfrm>
            <a:off x="5987697" y="2359395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CE42B3-5578-4779-8FFB-0D2A2F1C5E59}"/>
              </a:ext>
            </a:extLst>
          </p:cNvPr>
          <p:cNvCxnSpPr/>
          <p:nvPr/>
        </p:nvCxnSpPr>
        <p:spPr>
          <a:xfrm flipH="1">
            <a:off x="5987697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EE4C2F-A086-4A2C-953C-6FD7A39EF64E}"/>
              </a:ext>
            </a:extLst>
          </p:cNvPr>
          <p:cNvCxnSpPr>
            <a:cxnSpLocks/>
          </p:cNvCxnSpPr>
          <p:nvPr/>
        </p:nvCxnSpPr>
        <p:spPr>
          <a:xfrm>
            <a:off x="6054064" y="280682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05B967-5D0A-4003-B13F-224B0670AFAB}"/>
              </a:ext>
            </a:extLst>
          </p:cNvPr>
          <p:cNvCxnSpPr/>
          <p:nvPr/>
        </p:nvCxnSpPr>
        <p:spPr>
          <a:xfrm flipH="1">
            <a:off x="4262135" y="2081989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DA3674-83E9-4255-BAE7-95F9FBA93739}"/>
              </a:ext>
            </a:extLst>
          </p:cNvPr>
          <p:cNvCxnSpPr/>
          <p:nvPr/>
        </p:nvCxnSpPr>
        <p:spPr>
          <a:xfrm flipH="1">
            <a:off x="382460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81D47-1AAE-4AC5-A915-8BCC95D5152F}"/>
              </a:ext>
            </a:extLst>
          </p:cNvPr>
          <p:cNvCxnSpPr>
            <a:cxnSpLocks/>
          </p:cNvCxnSpPr>
          <p:nvPr/>
        </p:nvCxnSpPr>
        <p:spPr>
          <a:xfrm>
            <a:off x="3850407" y="259205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A409BC-8CF1-4DFD-A556-495C3BB20401}"/>
              </a:ext>
            </a:extLst>
          </p:cNvPr>
          <p:cNvCxnSpPr>
            <a:cxnSpLocks/>
          </p:cNvCxnSpPr>
          <p:nvPr/>
        </p:nvCxnSpPr>
        <p:spPr>
          <a:xfrm>
            <a:off x="4287943" y="287352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307199-DC3E-40D9-811A-65ACAEBD93AF}"/>
              </a:ext>
            </a:extLst>
          </p:cNvPr>
          <p:cNvCxnSpPr>
            <a:cxnSpLocks/>
          </p:cNvCxnSpPr>
          <p:nvPr/>
        </p:nvCxnSpPr>
        <p:spPr>
          <a:xfrm flipH="1">
            <a:off x="2005633" y="3173016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4D95CB-1830-43C6-A78C-2B2BCB521EF4}"/>
              </a:ext>
            </a:extLst>
          </p:cNvPr>
          <p:cNvCxnSpPr>
            <a:cxnSpLocks/>
          </p:cNvCxnSpPr>
          <p:nvPr/>
        </p:nvCxnSpPr>
        <p:spPr>
          <a:xfrm flipH="1">
            <a:off x="4574458" y="3173015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143C28-2191-41F6-9A0F-4472D568C12D}"/>
              </a:ext>
            </a:extLst>
          </p:cNvPr>
          <p:cNvCxnSpPr>
            <a:cxnSpLocks/>
          </p:cNvCxnSpPr>
          <p:nvPr/>
        </p:nvCxnSpPr>
        <p:spPr>
          <a:xfrm flipH="1">
            <a:off x="6309704" y="3173014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AB35AF4-CD1E-4F30-914C-202ED23027C8}"/>
              </a:ext>
            </a:extLst>
          </p:cNvPr>
          <p:cNvGrpSpPr/>
          <p:nvPr/>
        </p:nvGrpSpPr>
        <p:grpSpPr>
          <a:xfrm>
            <a:off x="732809" y="1393729"/>
            <a:ext cx="975703" cy="1710813"/>
            <a:chOff x="732809" y="1666568"/>
            <a:chExt cx="975703" cy="17108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9B383B-243F-4EEE-BE2C-FA38A0B60A77}"/>
                </a:ext>
              </a:extLst>
            </p:cNvPr>
            <p:cNvSpPr txBox="1"/>
            <p:nvPr/>
          </p:nvSpPr>
          <p:spPr>
            <a:xfrm>
              <a:off x="732809" y="2270140"/>
              <a:ext cx="975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6 levels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3F5B8C4-60DE-464B-A9FA-3CBAAA6A1BD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41" y="2709664"/>
              <a:ext cx="0" cy="667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C95B58-ABD1-4C06-A97A-E72221F567F8}"/>
                </a:ext>
              </a:extLst>
            </p:cNvPr>
            <p:cNvCxnSpPr>
              <a:cxnSpLocks/>
            </p:cNvCxnSpPr>
            <p:nvPr/>
          </p:nvCxnSpPr>
          <p:spPr>
            <a:xfrm>
              <a:off x="1220660" y="1666568"/>
              <a:ext cx="0" cy="6285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6ED7E8C-003E-497B-970E-452F99197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365" y="1679268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10FB901-A357-4F4C-9EF3-3A57EC7C5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7141" y="3362633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08039B-9791-40B2-A035-EA7873BA4376}"/>
              </a:ext>
            </a:extLst>
          </p:cNvPr>
          <p:cNvGrpSpPr/>
          <p:nvPr/>
        </p:nvGrpSpPr>
        <p:grpSpPr>
          <a:xfrm>
            <a:off x="2224599" y="3435744"/>
            <a:ext cx="4669117" cy="216944"/>
            <a:chOff x="2224599" y="3708583"/>
            <a:chExt cx="4669117" cy="216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A1061F-A106-4068-9352-62535ABB7B39}"/>
                </a:ext>
              </a:extLst>
            </p:cNvPr>
            <p:cNvSpPr/>
            <p:nvPr/>
          </p:nvSpPr>
          <p:spPr>
            <a:xfrm>
              <a:off x="6559816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45B11D-02E8-440B-B805-8D8CEBFC6001}"/>
                </a:ext>
              </a:extLst>
            </p:cNvPr>
            <p:cNvSpPr/>
            <p:nvPr/>
          </p:nvSpPr>
          <p:spPr>
            <a:xfrm>
              <a:off x="57083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0EA89B-8EAB-47E4-9E99-6343D422FCA1}"/>
                </a:ext>
              </a:extLst>
            </p:cNvPr>
            <p:cNvSpPr/>
            <p:nvPr/>
          </p:nvSpPr>
          <p:spPr>
            <a:xfrm>
              <a:off x="4819190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4D2121-285A-48EE-ADE0-A4480D48F44B}"/>
                </a:ext>
              </a:extLst>
            </p:cNvPr>
            <p:cNvSpPr/>
            <p:nvPr/>
          </p:nvSpPr>
          <p:spPr>
            <a:xfrm>
              <a:off x="3981787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41BD76-F531-4C0E-905E-26E15ECBFCF2}"/>
                </a:ext>
              </a:extLst>
            </p:cNvPr>
            <p:cNvSpPr/>
            <p:nvPr/>
          </p:nvSpPr>
          <p:spPr>
            <a:xfrm>
              <a:off x="31114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E510DF-ED53-4A8B-8DE7-29ADF8F25A39}"/>
                </a:ext>
              </a:extLst>
            </p:cNvPr>
            <p:cNvSpPr/>
            <p:nvPr/>
          </p:nvSpPr>
          <p:spPr>
            <a:xfrm>
              <a:off x="2224599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852C4C-903C-428A-8EEB-95B0C9AD5279}"/>
              </a:ext>
            </a:extLst>
          </p:cNvPr>
          <p:cNvCxnSpPr/>
          <p:nvPr/>
        </p:nvCxnSpPr>
        <p:spPr>
          <a:xfrm flipH="1">
            <a:off x="2957284" y="2835033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B3E979-913D-42E8-8D96-BD8F0375B184}"/>
              </a:ext>
            </a:extLst>
          </p:cNvPr>
          <p:cNvCxnSpPr>
            <a:cxnSpLocks/>
          </p:cNvCxnSpPr>
          <p:nvPr/>
        </p:nvCxnSpPr>
        <p:spPr>
          <a:xfrm>
            <a:off x="3396897" y="2816625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7454C5-90C0-4B07-8851-5979E7BEF559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278424" y="2894901"/>
            <a:ext cx="0" cy="540843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1">
            <a:extLst>
              <a:ext uri="{FF2B5EF4-FFF2-40B4-BE49-F238E27FC236}">
                <a16:creationId xmlns:a16="http://schemas.microsoft.com/office/drawing/2014/main" id="{62D84847-6E9C-41BC-BDC8-FB3A4762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Pachinko Machine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269EC82-E4B5-4C0D-BD0A-A82CE5433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53"/>
          <a:stretch/>
        </p:blipFill>
        <p:spPr>
          <a:xfrm>
            <a:off x="2338466" y="4221128"/>
            <a:ext cx="4478979" cy="1921361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DBE96CF6-C59D-40FA-851F-F0A3E926CD79}"/>
              </a:ext>
            </a:extLst>
          </p:cNvPr>
          <p:cNvGrpSpPr/>
          <p:nvPr/>
        </p:nvGrpSpPr>
        <p:grpSpPr>
          <a:xfrm>
            <a:off x="6202573" y="4693322"/>
            <a:ext cx="1076632" cy="369332"/>
            <a:chOff x="4968362" y="2079211"/>
            <a:chExt cx="1076632" cy="36933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11C24AE-88CB-454B-BC70-383200742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DA4FD04-3F9F-4D26-9BC6-956488407D0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9038F8-57A1-4A07-827F-8363742582E4}"/>
              </a:ext>
            </a:extLst>
          </p:cNvPr>
          <p:cNvGrpSpPr/>
          <p:nvPr/>
        </p:nvGrpSpPr>
        <p:grpSpPr>
          <a:xfrm>
            <a:off x="5219926" y="5282811"/>
            <a:ext cx="1076632" cy="369332"/>
            <a:chOff x="4704120" y="2356972"/>
            <a:chExt cx="1076632" cy="369332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13EB996-45C5-4020-A624-5C7247A283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C259A5-A708-4DCA-9776-3CCD9F61110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31CE42-FC44-482E-B511-A57FAA619E8E}"/>
              </a:ext>
            </a:extLst>
          </p:cNvPr>
          <p:cNvGrpSpPr/>
          <p:nvPr/>
        </p:nvGrpSpPr>
        <p:grpSpPr>
          <a:xfrm>
            <a:off x="6744883" y="5464343"/>
            <a:ext cx="1068643" cy="369332"/>
            <a:chOff x="3647644" y="4910075"/>
            <a:chExt cx="1068643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F0CB45-3710-433D-9F47-B18BCF55472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06723D9-1DDE-4A12-84B9-C77016B01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1B62F3-E20A-45EF-89C2-B540E970C826}"/>
              </a:ext>
            </a:extLst>
          </p:cNvPr>
          <p:cNvGrpSpPr/>
          <p:nvPr/>
        </p:nvGrpSpPr>
        <p:grpSpPr>
          <a:xfrm>
            <a:off x="5168066" y="5672419"/>
            <a:ext cx="1064340" cy="369332"/>
            <a:chOff x="3647644" y="5421073"/>
            <a:chExt cx="1064340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7BAE215-E0CC-44D8-9F37-B795F12F397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2D758F6-6AD0-4205-9AE3-93F538963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4804C-E781-4C09-9C88-C245660F7957}"/>
              </a:ext>
            </a:extLst>
          </p:cNvPr>
          <p:cNvGrpSpPr/>
          <p:nvPr/>
        </p:nvGrpSpPr>
        <p:grpSpPr>
          <a:xfrm>
            <a:off x="1784871" y="3754060"/>
            <a:ext cx="5574258" cy="338554"/>
            <a:chOff x="1784871" y="3754060"/>
            <a:chExt cx="5574258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62B07D-029D-4BA8-A354-5416E39100E9}"/>
                </a:ext>
              </a:extLst>
            </p:cNvPr>
            <p:cNvSpPr txBox="1"/>
            <p:nvPr/>
          </p:nvSpPr>
          <p:spPr>
            <a:xfrm>
              <a:off x="1784871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C04BC4-20FC-49CC-8782-52E603B344EB}"/>
                </a:ext>
              </a:extLst>
            </p:cNvPr>
            <p:cNvSpPr txBox="1"/>
            <p:nvPr/>
          </p:nvSpPr>
          <p:spPr>
            <a:xfrm>
              <a:off x="2648775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78BD7E7-7126-408E-B60A-EF2B24CA8E87}"/>
                </a:ext>
              </a:extLst>
            </p:cNvPr>
            <p:cNvSpPr txBox="1"/>
            <p:nvPr/>
          </p:nvSpPr>
          <p:spPr>
            <a:xfrm>
              <a:off x="3512679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61AA27-39CF-4F8E-8622-4CD75823F37F}"/>
                </a:ext>
              </a:extLst>
            </p:cNvPr>
            <p:cNvSpPr txBox="1"/>
            <p:nvPr/>
          </p:nvSpPr>
          <p:spPr>
            <a:xfrm>
              <a:off x="4376583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F874809-9BB9-4A24-8EC7-F5D57FCC115B}"/>
                </a:ext>
              </a:extLst>
            </p:cNvPr>
            <p:cNvSpPr txBox="1"/>
            <p:nvPr/>
          </p:nvSpPr>
          <p:spPr>
            <a:xfrm>
              <a:off x="5240487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75215A3-84F1-4A32-B61F-8B02C299E142}"/>
                </a:ext>
              </a:extLst>
            </p:cNvPr>
            <p:cNvSpPr txBox="1"/>
            <p:nvPr/>
          </p:nvSpPr>
          <p:spPr>
            <a:xfrm>
              <a:off x="6104391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C2A1C7C-394A-403A-A363-8A6E764953AE}"/>
                </a:ext>
              </a:extLst>
            </p:cNvPr>
            <p:cNvSpPr txBox="1"/>
            <p:nvPr/>
          </p:nvSpPr>
          <p:spPr>
            <a:xfrm>
              <a:off x="6968296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3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0B97B5-77A8-4D26-A388-C8D24B4BCECC}"/>
              </a:ext>
            </a:extLst>
          </p:cNvPr>
          <p:cNvSpPr txBox="1"/>
          <p:nvPr/>
        </p:nvSpPr>
        <p:spPr>
          <a:xfrm>
            <a:off x="719618" y="3739313"/>
            <a:ext cx="1002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Slot #: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EAE3F-91EF-966D-4AB9-C453330BCD16}"/>
              </a:ext>
            </a:extLst>
          </p:cNvPr>
          <p:cNvSpPr txBox="1"/>
          <p:nvPr/>
        </p:nvSpPr>
        <p:spPr>
          <a:xfrm>
            <a:off x="7615828" y="5171683"/>
            <a:ext cx="1126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Python Ternary Operator</a:t>
            </a:r>
          </a:p>
        </p:txBody>
      </p:sp>
    </p:spTree>
    <p:extLst>
      <p:ext uri="{BB962C8B-B14F-4D97-AF65-F5344CB8AC3E}">
        <p14:creationId xmlns:p14="http://schemas.microsoft.com/office/powerpoint/2010/main" val="11545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3EE1F-5D21-63E4-2F82-B85884032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50" y="1521308"/>
            <a:ext cx="6460085" cy="5200168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BAF1F64B-9AC0-4503-B659-DDE5C6CBC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C0CD5-4E74-4B47-A1A0-D3DDC13FFBE1}"/>
              </a:ext>
            </a:extLst>
          </p:cNvPr>
          <p:cNvGrpSpPr/>
          <p:nvPr/>
        </p:nvGrpSpPr>
        <p:grpSpPr>
          <a:xfrm>
            <a:off x="2945422" y="1724503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EADA573-AD3A-454C-98E6-3FC6BF473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38B023-14B0-40C1-B13C-7EEC1ABDC4C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049464-D0B0-4E07-924E-860BD7B4199A}"/>
              </a:ext>
            </a:extLst>
          </p:cNvPr>
          <p:cNvGrpSpPr/>
          <p:nvPr/>
        </p:nvGrpSpPr>
        <p:grpSpPr>
          <a:xfrm>
            <a:off x="5173249" y="2200603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189177-7677-4011-977B-9A2CE04B3E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75F935-1723-447D-BE41-0992513DAE8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368DE-8AA7-4A66-B830-ABA2BE239C83}"/>
              </a:ext>
            </a:extLst>
          </p:cNvPr>
          <p:cNvGrpSpPr/>
          <p:nvPr/>
        </p:nvGrpSpPr>
        <p:grpSpPr>
          <a:xfrm>
            <a:off x="5371504" y="3111749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13758B-524E-467F-82FA-3D607BAB68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EA3924-C827-493C-8053-12ECF4A47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569DF6-9B8A-47B4-A70F-1DB3460DE773}"/>
              </a:ext>
            </a:extLst>
          </p:cNvPr>
          <p:cNvGrpSpPr/>
          <p:nvPr/>
        </p:nvGrpSpPr>
        <p:grpSpPr>
          <a:xfrm>
            <a:off x="3624968" y="3497874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EBB73B-D241-4DB3-8890-7F17DC4F9A0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B0A44-9D4F-48EC-8E8B-8A05F673DA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A30410-BB67-4C8A-9AAB-E43034940D19}"/>
              </a:ext>
            </a:extLst>
          </p:cNvPr>
          <p:cNvGrpSpPr/>
          <p:nvPr/>
        </p:nvGrpSpPr>
        <p:grpSpPr>
          <a:xfrm>
            <a:off x="6701740" y="3853844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B40974-3D63-4C1E-9616-1EEB0F5733F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C7AD14-8617-4AE2-B80B-BC4339C584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E42D25-508D-4F64-B62B-DA650F4473AA}"/>
              </a:ext>
            </a:extLst>
          </p:cNvPr>
          <p:cNvGrpSpPr/>
          <p:nvPr/>
        </p:nvGrpSpPr>
        <p:grpSpPr>
          <a:xfrm>
            <a:off x="3375983" y="4543165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69352C-D069-46CC-9095-3D84812885A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4203AC5-7EAA-4724-8DA7-3E577340E4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CDF8F1-1464-46F3-9812-BA52CD65CA80}"/>
              </a:ext>
            </a:extLst>
          </p:cNvPr>
          <p:cNvGrpSpPr/>
          <p:nvPr/>
        </p:nvGrpSpPr>
        <p:grpSpPr>
          <a:xfrm>
            <a:off x="4921386" y="4948831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C7D117-7549-46C6-BE46-C1CC37D3C9A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87A5EB3-F04E-4344-A4B2-3C1D8EAB8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CB49EC-8F6C-CD81-09D4-D9773387E60A}"/>
              </a:ext>
            </a:extLst>
          </p:cNvPr>
          <p:cNvGrpSpPr/>
          <p:nvPr/>
        </p:nvGrpSpPr>
        <p:grpSpPr>
          <a:xfrm>
            <a:off x="6616596" y="5133496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5022C9-D1B0-9EB0-A3FC-A4062A2A9F8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9F3E53-2AE9-D56C-F6A2-097EAA3D43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484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1F4117-716D-F459-C9CD-572553A2A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3860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58252F9-DB19-4F26-8F29-457165C4B65A}"/>
              </a:ext>
            </a:extLst>
          </p:cNvPr>
          <p:cNvSpPr/>
          <p:nvPr/>
        </p:nvSpPr>
        <p:spPr>
          <a:xfrm>
            <a:off x="6024571" y="3117360"/>
            <a:ext cx="2323016" cy="1771730"/>
          </a:xfrm>
          <a:prstGeom prst="wedgeRectCallout">
            <a:avLst>
              <a:gd name="adj1" fmla="val -67760"/>
              <a:gd name="adj2" fmla="val -81997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Using these two parameter values does </a:t>
            </a:r>
            <a:r>
              <a:rPr lang="en-US" b="1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not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generate a "good" normal distribution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6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84595E-4224-34E6-CD5D-6056013C1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664" y="1974247"/>
            <a:ext cx="3494672" cy="960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FADC0F9-5480-4DAB-9E93-7CD7C87DF253}"/>
              </a:ext>
            </a:extLst>
          </p:cNvPr>
          <p:cNvSpPr/>
          <p:nvPr/>
        </p:nvSpPr>
        <p:spPr>
          <a:xfrm>
            <a:off x="5220784" y="3923555"/>
            <a:ext cx="2323016" cy="1771730"/>
          </a:xfrm>
          <a:prstGeom prst="wedgeRectCallout">
            <a:avLst>
              <a:gd name="adj1" fmla="val -24584"/>
              <a:gd name="adj2" fmla="val -1083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Maybe if we increase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the number of pachinko balls dropped through the machine?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48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36AB30-F26D-83EE-77A5-A3441AB09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3923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58252F9-DB19-4F26-8F29-457165C4B65A}"/>
              </a:ext>
            </a:extLst>
          </p:cNvPr>
          <p:cNvSpPr/>
          <p:nvPr/>
        </p:nvSpPr>
        <p:spPr>
          <a:xfrm>
            <a:off x="6024571" y="3627620"/>
            <a:ext cx="2323016" cy="1261470"/>
          </a:xfrm>
          <a:prstGeom prst="wedgeRectCallout">
            <a:avLst>
              <a:gd name="adj1" fmla="val -41471"/>
              <a:gd name="adj2" fmla="val 10092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Better, but there are still significant gaps between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observed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vs.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expected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values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04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E38508-CF12-AD8A-E9BE-10018963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71999" y="2314910"/>
            <a:ext cx="2128603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701752C-87BA-447F-9B18-5CA245D918A2}"/>
              </a:ext>
            </a:extLst>
          </p:cNvPr>
          <p:cNvSpPr/>
          <p:nvPr/>
        </p:nvSpPr>
        <p:spPr>
          <a:xfrm>
            <a:off x="6012022" y="3479789"/>
            <a:ext cx="2418880" cy="1103455"/>
          </a:xfrm>
          <a:prstGeom prst="wedgeRectCallout">
            <a:avLst>
              <a:gd name="adj1" fmla="val -55971"/>
              <a:gd name="adj2" fmla="val -13915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balls by another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38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num_balls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100_000)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AF444C9-66D7-4FD6-B54D-5B318C705B89}"/>
              </a:ext>
            </a:extLst>
          </p:cNvPr>
          <p:cNvSpPr/>
          <p:nvPr/>
        </p:nvSpPr>
        <p:spPr>
          <a:xfrm>
            <a:off x="1239830" y="2753009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37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num_levels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20)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6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A63E94B-3EF5-D248-3A61-16447BF2A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71999" y="2314910"/>
            <a:ext cx="2248525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89304C4-2D2E-4573-97A0-E5713621F3FC}"/>
              </a:ext>
            </a:extLst>
          </p:cNvPr>
          <p:cNvSpPr/>
          <p:nvPr/>
        </p:nvSpPr>
        <p:spPr>
          <a:xfrm>
            <a:off x="2429747" y="4452543"/>
            <a:ext cx="2323016" cy="1039761"/>
          </a:xfrm>
          <a:prstGeom prst="wedgeRectCallout">
            <a:avLst>
              <a:gd name="adj1" fmla="val 44831"/>
              <a:gd name="adj2" fmla="val -20805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Still getting some gaps in the slots with the highest probability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55512AC-C65E-41B8-B3E5-5867E82B6704}"/>
              </a:ext>
            </a:extLst>
          </p:cNvPr>
          <p:cNvSpPr/>
          <p:nvPr/>
        </p:nvSpPr>
        <p:spPr>
          <a:xfrm>
            <a:off x="1082434" y="2718788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37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num_levels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40)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6D8B42D-B920-4EB7-B37A-7B015FE2DAD5}"/>
              </a:ext>
            </a:extLst>
          </p:cNvPr>
          <p:cNvSpPr/>
          <p:nvPr/>
        </p:nvSpPr>
        <p:spPr>
          <a:xfrm>
            <a:off x="6240411" y="3270516"/>
            <a:ext cx="2492478" cy="1103455"/>
          </a:xfrm>
          <a:prstGeom prst="wedgeRectCallout">
            <a:avLst>
              <a:gd name="adj1" fmla="val -59698"/>
              <a:gd name="adj2" fmla="val -11198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balls by another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38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num_balls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1_000_000)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ways of rolling for initial abilities between </a:t>
            </a:r>
            <a:r>
              <a:rPr lang="en-US" sz="2400" b="1" dirty="0">
                <a:solidFill>
                  <a:srgbClr val="00B0F0"/>
                </a:solidFill>
              </a:rPr>
              <a:t>3 and 18</a:t>
            </a: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20</a:t>
            </a:r>
            <a:r>
              <a:rPr lang="en-US" sz="2400" dirty="0"/>
              <a:t>-sided die just </a:t>
            </a:r>
            <a:r>
              <a:rPr lang="en-US" sz="2400" u="sng" dirty="0"/>
              <a:t>once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1d20</a:t>
            </a:r>
            <a:r>
              <a:rPr lang="en-US" sz="2400" dirty="0"/>
              <a:t>), but </a:t>
            </a:r>
            <a:r>
              <a:rPr lang="en-US" sz="2400" i="1" dirty="0"/>
              <a:t>reroll</a:t>
            </a:r>
            <a:r>
              <a:rPr lang="en-US" sz="2400" dirty="0"/>
              <a:t> if face value  is 1, 2, 19, or 20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6</a:t>
            </a:r>
            <a:r>
              <a:rPr lang="en-US" sz="2400" dirty="0"/>
              <a:t>-sided die </a:t>
            </a:r>
            <a:r>
              <a:rPr lang="en-US" sz="2400" u="sng" dirty="0"/>
              <a:t>three times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3d6</a:t>
            </a:r>
            <a:r>
              <a:rPr lang="en-US" sz="2400" dirty="0"/>
              <a:t>), summing the value of each roll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B050"/>
                </a:solidFill>
              </a:rPr>
              <a:t>Which method would you want to use?  Why?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23" y="166960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018" y="4421065"/>
            <a:ext cx="2704038" cy="2117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5828" y="2096040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5828" y="243296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5828" y="2737441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5828" y="3078549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5828" y="3398977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828" y="370345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Down Arrow 12"/>
          <p:cNvSpPr/>
          <p:nvPr/>
        </p:nvSpPr>
        <p:spPr>
          <a:xfrm rot="5400000">
            <a:off x="4112238" y="4799373"/>
            <a:ext cx="292336" cy="1361233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058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9A8F8D-79AD-0C14-2082-08C4276C5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19534" y="2292597"/>
            <a:ext cx="2293496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89304C4-2D2E-4573-97A0-E5713621F3FC}"/>
              </a:ext>
            </a:extLst>
          </p:cNvPr>
          <p:cNvSpPr/>
          <p:nvPr/>
        </p:nvSpPr>
        <p:spPr>
          <a:xfrm>
            <a:off x="5963734" y="3429000"/>
            <a:ext cx="2551616" cy="1771730"/>
          </a:xfrm>
          <a:prstGeom prst="wedgeRectCallout">
            <a:avLst>
              <a:gd name="adj1" fmla="val -101566"/>
              <a:gd name="adj2" fmla="val -8766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Finally, around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80 million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bounces, we start to faithfully approximate a normal distribution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9777931-7204-4FE8-AD05-64872B78096F}"/>
              </a:ext>
            </a:extLst>
          </p:cNvPr>
          <p:cNvSpPr/>
          <p:nvPr/>
        </p:nvSpPr>
        <p:spPr>
          <a:xfrm>
            <a:off x="1149889" y="2745514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37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num_levels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80)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2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Pachinko model can accurately mimic a normal distribution...but only under the right circumstances!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found that </a:t>
            </a:r>
            <a:r>
              <a:rPr lang="en-US" sz="2400" b="1" dirty="0">
                <a:solidFill>
                  <a:srgbClr val="FF0000"/>
                </a:solidFill>
              </a:rPr>
              <a:t>it is not just </a:t>
            </a:r>
            <a:r>
              <a:rPr lang="en-US" sz="2400" dirty="0"/>
              <a:t>the </a:t>
            </a:r>
            <a:r>
              <a:rPr lang="en-US" sz="2400" b="1" dirty="0"/>
              <a:t>number of balls </a:t>
            </a:r>
            <a:r>
              <a:rPr lang="en-US" sz="2400" dirty="0"/>
              <a:t>that are used in the experiment that matters, but also the </a:t>
            </a:r>
            <a:r>
              <a:rPr lang="en-US" sz="2400" b="1" dirty="0"/>
              <a:t>number of levels</a:t>
            </a:r>
            <a:r>
              <a:rPr lang="en-US" sz="2400" dirty="0"/>
              <a:t> in the simulated Pachinko board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levels</a:t>
            </a:r>
            <a:r>
              <a:rPr lang="en-US" sz="2400" dirty="0"/>
              <a:t> affects how wide (displacement from the center slot) a ball can fall left or right from the topmost (first) pin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must use enough </a:t>
            </a:r>
            <a:r>
              <a:rPr lang="en-US" sz="2400" b="1" dirty="0">
                <a:solidFill>
                  <a:srgbClr val="00B050"/>
                </a:solidFill>
              </a:rPr>
              <a:t>levels</a:t>
            </a:r>
            <a:r>
              <a:rPr lang="en-US" sz="2400" dirty="0"/>
              <a:t> (therefore creating sufficient </a:t>
            </a:r>
            <a:r>
              <a:rPr lang="en-US" sz="2400" b="1" dirty="0">
                <a:solidFill>
                  <a:srgbClr val="0070C0"/>
                </a:solidFill>
              </a:rPr>
              <a:t>width</a:t>
            </a:r>
            <a:r>
              <a:rPr lang="en-US" sz="2400" dirty="0"/>
              <a:t> in the last level) to ensure the balls </a:t>
            </a:r>
            <a:r>
              <a:rPr lang="en-US" sz="2400" b="1" dirty="0">
                <a:solidFill>
                  <a:srgbClr val="FF0000"/>
                </a:solidFill>
              </a:rPr>
              <a:t>spread out</a:t>
            </a:r>
            <a:r>
              <a:rPr lang="en-US" sz="2400" b="1" dirty="0"/>
              <a:t> </a:t>
            </a:r>
            <a:r>
              <a:rPr lang="en-US" sz="2400" dirty="0"/>
              <a:t>during their fall to occupy those bottom slots that represent the </a:t>
            </a:r>
            <a:r>
              <a:rPr lang="en-US" sz="2400" b="1" dirty="0"/>
              <a:t>higher sigma values of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2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554F0-61E9-4600-A07A-3551014F3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00" y="2102942"/>
            <a:ext cx="8000000" cy="361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18814A-B1C5-4985-9347-781E94996E14}"/>
              </a:ext>
            </a:extLst>
          </p:cNvPr>
          <p:cNvSpPr txBox="1"/>
          <p:nvPr/>
        </p:nvSpPr>
        <p:spPr>
          <a:xfrm>
            <a:off x="2286000" y="14164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https://en.wikipedia.org/wiki/Bean_machine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2474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Central Limit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A7F7E-2D0B-41F9-AC10-843EBA41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12" y="1675962"/>
            <a:ext cx="3180200" cy="3816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23FC4-788C-41D2-93AD-2E69AB88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89" y="1675961"/>
            <a:ext cx="5050538" cy="3816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D126CC-B7F5-4C49-B011-66EF5CC0FA4C}"/>
              </a:ext>
            </a:extLst>
          </p:cNvPr>
          <p:cNvSpPr/>
          <p:nvPr/>
        </p:nvSpPr>
        <p:spPr>
          <a:xfrm>
            <a:off x="449827" y="4748981"/>
            <a:ext cx="4793226" cy="6834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EDCFAB-28B1-4A8B-AF9B-D002D0815876}"/>
              </a:ext>
            </a:extLst>
          </p:cNvPr>
          <p:cNvCxnSpPr/>
          <p:nvPr/>
        </p:nvCxnSpPr>
        <p:spPr>
          <a:xfrm>
            <a:off x="3392129" y="2728452"/>
            <a:ext cx="17771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5E16F7-4E47-47FC-BA7F-73EDCDC9AAB1}"/>
              </a:ext>
            </a:extLst>
          </p:cNvPr>
          <p:cNvCxnSpPr>
            <a:cxnSpLocks/>
          </p:cNvCxnSpPr>
          <p:nvPr/>
        </p:nvCxnSpPr>
        <p:spPr>
          <a:xfrm>
            <a:off x="516194" y="2961968"/>
            <a:ext cx="44097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043A0C-40AD-471F-A056-08C7ED17BD29}"/>
              </a:ext>
            </a:extLst>
          </p:cNvPr>
          <p:cNvSpPr txBox="1"/>
          <p:nvPr/>
        </p:nvSpPr>
        <p:spPr>
          <a:xfrm>
            <a:off x="1732935" y="5706958"/>
            <a:ext cx="5678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quantum mechanics, position and momentum are </a:t>
            </a:r>
            <a:r>
              <a:rPr lang="en-US" b="1" dirty="0"/>
              <a:t>Fourier</a:t>
            </a:r>
            <a:r>
              <a:rPr lang="en-US" dirty="0"/>
              <a:t> transforms of each other, and the Gaussian </a:t>
            </a:r>
            <a:r>
              <a:rPr lang="en-US" b="1" dirty="0"/>
              <a:t>Normal</a:t>
            </a:r>
            <a:r>
              <a:rPr lang="en-US" dirty="0"/>
              <a:t> is the only function which is its own Fourier transform!</a:t>
            </a:r>
          </a:p>
        </p:txBody>
      </p:sp>
    </p:spTree>
    <p:extLst>
      <p:ext uri="{BB962C8B-B14F-4D97-AF65-F5344CB8AC3E}">
        <p14:creationId xmlns:p14="http://schemas.microsoft.com/office/powerpoint/2010/main" val="368771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328940-4AF1-E05A-666B-EF3A20422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36" y="4236182"/>
            <a:ext cx="7085328" cy="2302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103" y="1713966"/>
            <a:ext cx="4992908" cy="209426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Python's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 err="1">
                <a:solidFill>
                  <a:srgbClr val="00B050"/>
                </a:solidFill>
              </a:rPr>
              <a:t>SciPy.stats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does use code from Abramowitz &amp; Stegun and therefore only needs </a:t>
            </a:r>
            <a:r>
              <a:rPr lang="en-US" sz="2400" b="1" dirty="0"/>
              <a:t>one</a:t>
            </a:r>
            <a:r>
              <a:rPr lang="en-US" sz="2400" dirty="0"/>
              <a:t> call to generate uniform random number vs. my </a:t>
            </a:r>
            <a:r>
              <a:rPr lang="en-US" sz="2400" b="1" dirty="0"/>
              <a:t>80M</a:t>
            </a:r>
            <a:r>
              <a:rPr lang="en-US" sz="2400" dirty="0"/>
              <a:t> iteration Pachinko method!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4637-5B5C-4051-B3AA-958F27D44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444" y="1301869"/>
            <a:ext cx="2101036" cy="27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90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Testing for Gaussian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91782" cy="458968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SciPy</a:t>
                </a:r>
                <a:r>
                  <a:rPr lang="en-US" sz="2400" dirty="0"/>
                  <a:t> package provides several </a:t>
                </a:r>
                <a:r>
                  <a:rPr lang="en-US" sz="2400" u="sng" dirty="0"/>
                  <a:t>quantitative</a:t>
                </a:r>
                <a:r>
                  <a:rPr lang="en-US" sz="2400" dirty="0"/>
                  <a:t> normal tests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Shapiro-Wilk</a:t>
                </a:r>
                <a:r>
                  <a:rPr lang="en-US" sz="2000" dirty="0"/>
                  <a:t> : Can be sensitive to sample size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D'Agostino K</a:t>
                </a:r>
                <a:r>
                  <a:rPr lang="en-US" sz="2000" b="1" baseline="30000" dirty="0"/>
                  <a:t>2</a:t>
                </a:r>
                <a:r>
                  <a:rPr lang="en-US" sz="2000" dirty="0"/>
                  <a:t>  : considers skew (asymmetry) and kurtosis (tail density)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Anderson-Darling</a:t>
                </a:r>
                <a:r>
                  <a:rPr lang="en-US" sz="2000" dirty="0"/>
                  <a:t> : improved Kolmogorov-Smirnov test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Most statistical tests return two values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</a:t>
                </a:r>
                <a:r>
                  <a:rPr lang="en-US" sz="2000" b="1" dirty="0"/>
                  <a:t>Statistic</a:t>
                </a:r>
                <a:r>
                  <a:rPr lang="en-US" sz="2000" dirty="0"/>
                  <a:t> : Compare this value to the </a:t>
                </a:r>
                <a:r>
                  <a:rPr lang="en-US" sz="2000" dirty="0">
                    <a:solidFill>
                      <a:srgbClr val="FF0000"/>
                    </a:solidFill>
                  </a:rPr>
                  <a:t>critical</a:t>
                </a:r>
                <a:r>
                  <a:rPr lang="en-US" sz="2000" dirty="0"/>
                  <a:t> values associated with the intended distribution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"</a:t>
                </a:r>
                <a:r>
                  <a:rPr lang="en-US" sz="2000" b="1" dirty="0"/>
                  <a:t>p-Value</a:t>
                </a:r>
                <a:r>
                  <a:rPr lang="en-US" sz="2000" dirty="0"/>
                  <a:t>" : Used to interpret the test – If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then we reject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meaning the sample data is </a:t>
                </a:r>
                <a:r>
                  <a:rPr lang="en-US" sz="2000" u="sng" dirty="0"/>
                  <a:t>not</a:t>
                </a:r>
                <a:r>
                  <a:rPr lang="en-US" sz="2000" dirty="0"/>
                  <a:t> </a:t>
                </a:r>
                <a:r>
                  <a:rPr lang="en-US" sz="2000" i="1" dirty="0"/>
                  <a:t>Gaussian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91782" cy="4589689"/>
              </a:xfrm>
              <a:blipFill>
                <a:blip r:embed="rId3"/>
                <a:stretch>
                  <a:fillRect l="-992" t="-1859" r="-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6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Birthday Paradox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188676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Given a class size of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students, write a program to calculate the </a:t>
            </a:r>
            <a:r>
              <a:rPr lang="en-US" sz="2400" b="1" i="1" dirty="0">
                <a:solidFill>
                  <a:srgbClr val="7030A0"/>
                </a:solidFill>
              </a:rPr>
              <a:t>probability</a:t>
            </a:r>
            <a:r>
              <a:rPr lang="en-US" sz="2400" dirty="0"/>
              <a:t> that at least two students in that class share the same birthday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code should calculate this probability for </a:t>
            </a:r>
            <a:r>
              <a:rPr lang="en-US" sz="2400" b="1" dirty="0">
                <a:solidFill>
                  <a:srgbClr val="0070C0"/>
                </a:solidFill>
              </a:rPr>
              <a:t>10,000</a:t>
            </a:r>
            <a:r>
              <a:rPr lang="en-US" sz="2400" dirty="0"/>
              <a:t> classes, each between </a:t>
            </a:r>
            <a:r>
              <a:rPr lang="en-US" sz="2400" b="1" dirty="0"/>
              <a:t>2</a:t>
            </a:r>
            <a:r>
              <a:rPr lang="en-US" sz="2400" dirty="0"/>
              <a:t> and </a:t>
            </a:r>
            <a:r>
              <a:rPr lang="en-US" sz="2400" b="1" dirty="0"/>
              <a:t>80</a:t>
            </a:r>
            <a:r>
              <a:rPr lang="en-US" sz="2400" dirty="0"/>
              <a:t> students inclusive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Assume there is only 365 days in a year (no leap years)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is the </a:t>
            </a:r>
            <a:r>
              <a:rPr lang="en-US" sz="2400" b="1" dirty="0">
                <a:solidFill>
                  <a:srgbClr val="FF0000"/>
                </a:solidFill>
              </a:rPr>
              <a:t>minimum</a:t>
            </a:r>
            <a:r>
              <a:rPr lang="en-US" sz="2400" dirty="0"/>
              <a:t> required class size to have </a:t>
            </a:r>
            <a:r>
              <a:rPr lang="en-US" sz="2400" b="1" dirty="0"/>
              <a:t>&gt; 50% </a:t>
            </a:r>
            <a:r>
              <a:rPr lang="en-US" sz="2400" dirty="0"/>
              <a:t>probability of two similar birthdays?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94" y="3202622"/>
            <a:ext cx="3254992" cy="183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0BE38-0700-C6C8-187D-766261E1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31" y="1516686"/>
            <a:ext cx="5557937" cy="497618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2F2D0FC-ABFF-EC51-C8B2-7AE7C8A09BF4}"/>
              </a:ext>
            </a:extLst>
          </p:cNvPr>
          <p:cNvGrpSpPr/>
          <p:nvPr/>
        </p:nvGrpSpPr>
        <p:grpSpPr>
          <a:xfrm>
            <a:off x="5264585" y="1747685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C671A0-10C4-BC22-2F07-1C62EB98A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4D864B-2FB9-410F-E92F-C9F68D01E05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F6A8E7-337A-4813-E7DD-1715EBBCD275}"/>
              </a:ext>
            </a:extLst>
          </p:cNvPr>
          <p:cNvGrpSpPr/>
          <p:nvPr/>
        </p:nvGrpSpPr>
        <p:grpSpPr>
          <a:xfrm>
            <a:off x="7280767" y="2005035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E354609-1203-0837-4712-9C48568A4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F7CB42-00F1-DCC1-1A10-C0E67817AB3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26D311-29A3-95AA-F985-3646610B2FD8}"/>
              </a:ext>
            </a:extLst>
          </p:cNvPr>
          <p:cNvGrpSpPr/>
          <p:nvPr/>
        </p:nvGrpSpPr>
        <p:grpSpPr>
          <a:xfrm>
            <a:off x="5817049" y="2239602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ADC52-A435-BE2F-A6DD-7B83DF46C0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EEB5B1D-EC6E-3FEE-95CC-DE8BBD28E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A0B6A8-E11A-239D-2136-B666C712E2F4}"/>
              </a:ext>
            </a:extLst>
          </p:cNvPr>
          <p:cNvGrpSpPr/>
          <p:nvPr/>
        </p:nvGrpSpPr>
        <p:grpSpPr>
          <a:xfrm>
            <a:off x="6500211" y="250202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DC2336-13F3-F696-EF10-2B1665CF77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A69ADFC-ED29-AB21-2BAF-4AF4D6025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37A329-8B23-B141-E99E-C36A9B6C50BB}"/>
              </a:ext>
            </a:extLst>
          </p:cNvPr>
          <p:cNvGrpSpPr/>
          <p:nvPr/>
        </p:nvGrpSpPr>
        <p:grpSpPr>
          <a:xfrm>
            <a:off x="6311366" y="2740437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1549AC-FA75-3B00-F06C-2238305BA89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C937B0B-A00C-D51D-447D-61B4386F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2E08CC-F0D9-4874-E865-2C19E447D46A}"/>
              </a:ext>
            </a:extLst>
          </p:cNvPr>
          <p:cNvGrpSpPr/>
          <p:nvPr/>
        </p:nvGrpSpPr>
        <p:grpSpPr>
          <a:xfrm>
            <a:off x="3555706" y="3223775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80AF5A-6D14-4546-B5E0-463A324E25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9AC084-0DA7-BF26-4F0A-AD6B0E334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45F6B2-C64D-6BB5-CB92-4426F70D63E7}"/>
              </a:ext>
            </a:extLst>
          </p:cNvPr>
          <p:cNvGrpSpPr/>
          <p:nvPr/>
        </p:nvGrpSpPr>
        <p:grpSpPr>
          <a:xfrm>
            <a:off x="4679967" y="2974961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74763F-60E6-7613-988F-B738A2CCE9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203CB3A-C783-D52A-B0EB-CBD0EED89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835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0BE38-0700-C6C8-187D-766261E1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31" y="1516686"/>
            <a:ext cx="5557937" cy="497618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2F2D0FC-ABFF-EC51-C8B2-7AE7C8A09BF4}"/>
              </a:ext>
            </a:extLst>
          </p:cNvPr>
          <p:cNvGrpSpPr/>
          <p:nvPr/>
        </p:nvGrpSpPr>
        <p:grpSpPr>
          <a:xfrm>
            <a:off x="7127442" y="4207726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C671A0-10C4-BC22-2F07-1C62EB98A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4D864B-2FB9-410F-E92F-C9F68D01E05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F6A8E7-337A-4813-E7DD-1715EBBCD275}"/>
              </a:ext>
            </a:extLst>
          </p:cNvPr>
          <p:cNvGrpSpPr/>
          <p:nvPr/>
        </p:nvGrpSpPr>
        <p:grpSpPr>
          <a:xfrm>
            <a:off x="5402152" y="4455927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E354609-1203-0837-4712-9C48568A4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F7CB42-00F1-DCC1-1A10-C0E67817AB3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26D311-29A3-95AA-F985-3646610B2FD8}"/>
              </a:ext>
            </a:extLst>
          </p:cNvPr>
          <p:cNvGrpSpPr/>
          <p:nvPr/>
        </p:nvGrpSpPr>
        <p:grpSpPr>
          <a:xfrm>
            <a:off x="6319485" y="4701628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ADC52-A435-BE2F-A6DD-7B83DF46C0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EEB5B1D-EC6E-3FEE-95CC-DE8BBD28E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A0B6A8-E11A-239D-2136-B666C712E2F4}"/>
              </a:ext>
            </a:extLst>
          </p:cNvPr>
          <p:cNvGrpSpPr/>
          <p:nvPr/>
        </p:nvGrpSpPr>
        <p:grpSpPr>
          <a:xfrm>
            <a:off x="5510856" y="520040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DC2336-13F3-F696-EF10-2B1665CF77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A69ADFC-ED29-AB21-2BAF-4AF4D6025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37A329-8B23-B141-E99E-C36A9B6C50BB}"/>
              </a:ext>
            </a:extLst>
          </p:cNvPr>
          <p:cNvGrpSpPr/>
          <p:nvPr/>
        </p:nvGrpSpPr>
        <p:grpSpPr>
          <a:xfrm>
            <a:off x="6307434" y="5445848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1549AC-FA75-3B00-F06C-2238305BA89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C937B0B-A00C-D51D-447D-61B4386F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2E08CC-F0D9-4874-E865-2C19E447D46A}"/>
              </a:ext>
            </a:extLst>
          </p:cNvPr>
          <p:cNvGrpSpPr/>
          <p:nvPr/>
        </p:nvGrpSpPr>
        <p:grpSpPr>
          <a:xfrm>
            <a:off x="6606625" y="5912069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80AF5A-6D14-4546-B5E0-463A324E25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9AC084-0DA7-BF26-4F0A-AD6B0E334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45F6B2-C64D-6BB5-CB92-4426F70D63E7}"/>
              </a:ext>
            </a:extLst>
          </p:cNvPr>
          <p:cNvGrpSpPr/>
          <p:nvPr/>
        </p:nvGrpSpPr>
        <p:grpSpPr>
          <a:xfrm>
            <a:off x="4576847" y="5675484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74763F-60E6-7613-988F-B738A2CCE9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203CB3A-C783-D52A-B0EB-CBD0EED89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19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9C68B8-D5FF-12C6-A38A-FA2C3D1C1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27983"/>
            <a:ext cx="6858000" cy="450034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055100C-4CF6-35E1-4025-D6A67131466C}"/>
              </a:ext>
            </a:extLst>
          </p:cNvPr>
          <p:cNvGrpSpPr/>
          <p:nvPr/>
        </p:nvGrpSpPr>
        <p:grpSpPr>
          <a:xfrm>
            <a:off x="5710984" y="2549548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A78DB2C-D197-4A63-4E7E-C11EC6A653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3FAFD5-9649-92C1-917F-1064D1B856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EE89DC-9C6E-1616-F2D4-EB0E533C8EBE}"/>
              </a:ext>
            </a:extLst>
          </p:cNvPr>
          <p:cNvGrpSpPr/>
          <p:nvPr/>
        </p:nvGrpSpPr>
        <p:grpSpPr>
          <a:xfrm>
            <a:off x="2220407" y="2918782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7680892-C74D-094C-BC7E-5B7669F37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43476C-6B23-6D2E-0E00-8DBC0A10760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22470F8-92C6-21CB-0CE9-A6365020379D}"/>
              </a:ext>
            </a:extLst>
          </p:cNvPr>
          <p:cNvGrpSpPr/>
          <p:nvPr/>
        </p:nvGrpSpPr>
        <p:grpSpPr>
          <a:xfrm>
            <a:off x="3590399" y="3119566"/>
            <a:ext cx="1068643" cy="369332"/>
            <a:chOff x="3647644" y="4910075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916EBE-792B-AD36-2CFE-15D35603668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E4B45A9-9E53-6196-24B7-CFAB730AAD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03C1F41-AAA0-C034-64A8-1C92A8A7FE0D}"/>
              </a:ext>
            </a:extLst>
          </p:cNvPr>
          <p:cNvGrpSpPr/>
          <p:nvPr/>
        </p:nvGrpSpPr>
        <p:grpSpPr>
          <a:xfrm>
            <a:off x="2282028" y="3314925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879908-3B6B-078B-5FA8-3244630FA9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5DD323E-D3BB-57E5-EC55-223BAA8646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35663AB-B6DC-CDAD-B1A4-1033553B6A2C}"/>
              </a:ext>
            </a:extLst>
          </p:cNvPr>
          <p:cNvGrpSpPr/>
          <p:nvPr/>
        </p:nvGrpSpPr>
        <p:grpSpPr>
          <a:xfrm>
            <a:off x="4919981" y="4443256"/>
            <a:ext cx="1068643" cy="369332"/>
            <a:chOff x="3647644" y="5359159"/>
            <a:chExt cx="1068643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96CAC2-6A8F-A0DD-A8B4-D454722FB3F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47A386E-B0F4-71D8-11E7-AAF38105E0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E5A6156-3C87-F830-60F0-669B1A2E24DA}"/>
              </a:ext>
            </a:extLst>
          </p:cNvPr>
          <p:cNvGrpSpPr/>
          <p:nvPr/>
        </p:nvGrpSpPr>
        <p:grpSpPr>
          <a:xfrm>
            <a:off x="6429709" y="4820915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DF44CD-5133-6450-5E2D-8B017C7AFF4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ACBAEFF-3B28-6789-FCE5-8495F4C2E3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E332581-2403-BAFE-4203-574B5C726281}"/>
              </a:ext>
            </a:extLst>
          </p:cNvPr>
          <p:cNvGrpSpPr/>
          <p:nvPr/>
        </p:nvGrpSpPr>
        <p:grpSpPr>
          <a:xfrm>
            <a:off x="3697143" y="5397159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A67F436-1091-DD36-F183-87F73030F8F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F4B75AF-7C4A-2D60-4882-4F2B3A3A85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E97A1BA-FCCF-ABA2-C260-7D4F31C55BA6}"/>
              </a:ext>
            </a:extLst>
          </p:cNvPr>
          <p:cNvGrpSpPr/>
          <p:nvPr/>
        </p:nvGrpSpPr>
        <p:grpSpPr>
          <a:xfrm>
            <a:off x="3794577" y="5574330"/>
            <a:ext cx="1076632" cy="369332"/>
            <a:chOff x="2157212" y="5356391"/>
            <a:chExt cx="1076632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1E1842A-8F7C-6C6A-B096-C1ADDE7BA3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918A125-8597-1932-25B7-754357E32F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F21F2AA-125B-84AE-22DA-9054D8D0CA3A}"/>
              </a:ext>
            </a:extLst>
          </p:cNvPr>
          <p:cNvGrpSpPr/>
          <p:nvPr/>
        </p:nvGrpSpPr>
        <p:grpSpPr>
          <a:xfrm>
            <a:off x="3431046" y="4628754"/>
            <a:ext cx="1076632" cy="369332"/>
            <a:chOff x="2157212" y="5356391"/>
            <a:chExt cx="1076632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6731656-E2BD-7B3F-C733-89AA60D51D2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D378463-E363-7D2E-C021-C15D75E781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87CB767-54F2-808D-B42E-F0588DAD9E0E}"/>
              </a:ext>
            </a:extLst>
          </p:cNvPr>
          <p:cNvGrpSpPr/>
          <p:nvPr/>
        </p:nvGrpSpPr>
        <p:grpSpPr>
          <a:xfrm>
            <a:off x="7872876" y="5758996"/>
            <a:ext cx="1076632" cy="369332"/>
            <a:chOff x="2157212" y="5356391"/>
            <a:chExt cx="1076632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6D2C5DC-0987-574A-D5D3-9C08AE940B4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05568FE-BD9C-BEFE-C9CC-395A2E5E7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79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3"/>
                <a:ext cx="7886700" cy="453072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Imagine two different classes take the same test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period students score between 50 and 100 </a:t>
                </a:r>
                <a:r>
                  <a:rPr lang="en-US" sz="2000" dirty="0">
                    <a:sym typeface="Symbol" panose="05050102010706020507" pitchFamily="18" charset="2"/>
                  </a:rPr>
                  <a:t>with </a:t>
                </a:r>
                <a:r>
                  <a:rPr lang="en-US" sz="2000" b="1" dirty="0">
                    <a:sym typeface="Symbol" panose="05050102010706020507" pitchFamily="18" charset="2"/>
                  </a:rPr>
                  <a:t></a:t>
                </a:r>
                <a:r>
                  <a:rPr lang="en-US" sz="2000" dirty="0"/>
                  <a:t> = 75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period students score between 70 and 80 </a:t>
                </a:r>
                <a:r>
                  <a:rPr lang="en-US" sz="2000" dirty="0">
                    <a:sym typeface="Symbol" panose="05050102010706020507" pitchFamily="18" charset="2"/>
                  </a:rPr>
                  <a:t>with </a:t>
                </a:r>
                <a:r>
                  <a:rPr lang="en-US" sz="2000" b="1" dirty="0">
                    <a:sym typeface="Symbol" panose="05050102010706020507" pitchFamily="18" charset="2"/>
                  </a:rPr>
                  <a:t></a:t>
                </a:r>
                <a:r>
                  <a:rPr lang="en-US" sz="2000" dirty="0"/>
                  <a:t> = 75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average “distance” between each number in a set and the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</m:d>
                  </m:oMath>
                </a14:m>
                <a:r>
                  <a:rPr lang="en-US" sz="2400" dirty="0"/>
                  <a:t> of that set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period students have a greater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000" dirty="0"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in scores than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period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Variance is a measure of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central tendency </a:t>
                </a:r>
                <a:r>
                  <a:rPr lang="en-US" sz="2000" dirty="0"/>
                  <a:t>– on average how close around the mean do all the numbers fall?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For </a:t>
                </a:r>
                <a:r>
                  <a:rPr lang="en-US" sz="2000" u="sng" dirty="0"/>
                  <a:t>every</a:t>
                </a:r>
                <a:r>
                  <a:rPr lang="en-US" sz="2000" dirty="0"/>
                  <a:t> data point, we sum the </a:t>
                </a:r>
                <a:r>
                  <a:rPr lang="en-US" sz="2000" b="1" i="1" dirty="0"/>
                  <a:t>square</a:t>
                </a:r>
                <a:r>
                  <a:rPr lang="en-US" sz="2000" dirty="0"/>
                  <a:t> of the difference between the number and the mean.  Then we divide that sum by the total number of data points</a:t>
                </a:r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3"/>
                <a:ext cx="7886700" cy="4530727"/>
              </a:xfrm>
              <a:blipFill>
                <a:blip r:embed="rId2"/>
                <a:stretch>
                  <a:fillRect l="-1005" t="-1882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 vs. Variance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CBD10E-46C4-6D88-08B6-B2E824D1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40" y="1479844"/>
            <a:ext cx="6772520" cy="501303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432D63-2DBA-149A-7BFD-6F0474397989}"/>
              </a:ext>
            </a:extLst>
          </p:cNvPr>
          <p:cNvGrpSpPr/>
          <p:nvPr/>
        </p:nvGrpSpPr>
        <p:grpSpPr>
          <a:xfrm>
            <a:off x="4953982" y="41818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914F557-D5F1-6151-B32B-A5BF6EDDD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990F08-5A01-E42D-1913-A514CC4A5D7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143E592-2E58-0347-0C18-0645E05F71BA}"/>
              </a:ext>
            </a:extLst>
          </p:cNvPr>
          <p:cNvGrpSpPr/>
          <p:nvPr/>
        </p:nvGrpSpPr>
        <p:grpSpPr>
          <a:xfrm>
            <a:off x="2913375" y="2968052"/>
            <a:ext cx="511877" cy="824107"/>
            <a:chOff x="5142254" y="2016498"/>
            <a:chExt cx="511877" cy="824107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9489956-5CA8-DE7C-DB40-AF7DDC487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7294" y="2016498"/>
              <a:ext cx="256837" cy="5251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3856FC-599A-9A2C-1A26-15C03ACEAE49}"/>
                </a:ext>
              </a:extLst>
            </p:cNvPr>
            <p:cNvSpPr txBox="1"/>
            <p:nvPr/>
          </p:nvSpPr>
          <p:spPr>
            <a:xfrm>
              <a:off x="5142254" y="24712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26DA2A5-6F13-AC8A-28EE-931CEFC19BE9}"/>
              </a:ext>
            </a:extLst>
          </p:cNvPr>
          <p:cNvGrpSpPr/>
          <p:nvPr/>
        </p:nvGrpSpPr>
        <p:grpSpPr>
          <a:xfrm>
            <a:off x="6610078" y="2563318"/>
            <a:ext cx="604787" cy="978880"/>
            <a:chOff x="4111500" y="4419898"/>
            <a:chExt cx="604787" cy="97888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D674715-3B0A-CF6E-B2CC-F73947A69389}"/>
                </a:ext>
              </a:extLst>
            </p:cNvPr>
            <p:cNvSpPr txBox="1"/>
            <p:nvPr/>
          </p:nvSpPr>
          <p:spPr>
            <a:xfrm>
              <a:off x="4111500" y="502944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0532F33-76F9-9A72-6746-3BA3933F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818" y="4419898"/>
              <a:ext cx="375469" cy="67484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98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People who can’t “riffle” shuffle a deck of cards often spread out the cards on the table and stir them up in what is called a “wash” shuffle</a:t>
            </a:r>
          </a:p>
          <a:p>
            <a:r>
              <a:rPr lang="en-US" dirty="0"/>
              <a:t>Determine which is a more effective method to shuffle a deck of cards – </a:t>
            </a:r>
            <a:r>
              <a:rPr lang="en-US" b="1" dirty="0">
                <a:solidFill>
                  <a:srgbClr val="FF0000"/>
                </a:solidFill>
              </a:rPr>
              <a:t>wash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ripple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shuffle</a:t>
            </a:r>
          </a:p>
          <a:p>
            <a:r>
              <a:rPr lang="en-US" sz="2800" dirty="0"/>
              <a:t>Most people think a riffle shuffle is </a:t>
            </a:r>
            <a:r>
              <a:rPr lang="en-US" sz="2800" b="1" dirty="0"/>
              <a:t>better</a:t>
            </a:r>
            <a:r>
              <a:rPr lang="en-US" sz="2800" dirty="0"/>
              <a:t> than a wash shuffle</a:t>
            </a:r>
            <a:endParaRPr lang="en-US" dirty="0"/>
          </a:p>
          <a:p>
            <a:r>
              <a:rPr lang="en-US" dirty="0"/>
              <a:t>Develop a statistic to </a:t>
            </a:r>
            <a:r>
              <a:rPr lang="en-US" b="1" dirty="0">
                <a:solidFill>
                  <a:srgbClr val="00B050"/>
                </a:solidFill>
              </a:rPr>
              <a:t>measure the randomness </a:t>
            </a:r>
            <a:r>
              <a:rPr lang="en-US" dirty="0"/>
              <a:t>of a card deck shuffle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918F68-26C7-D5BF-698B-47EA654C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Shuffle Scorer</a:t>
            </a:r>
          </a:p>
        </p:txBody>
      </p:sp>
    </p:spTree>
    <p:extLst>
      <p:ext uri="{BB962C8B-B14F-4D97-AF65-F5344CB8AC3E}">
        <p14:creationId xmlns:p14="http://schemas.microsoft.com/office/powerpoint/2010/main" val="71298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How do we simulate shuffling?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</a:t>
            </a:r>
            <a:r>
              <a:rPr lang="en-US" b="1" dirty="0">
                <a:solidFill>
                  <a:srgbClr val="0070C0"/>
                </a:solidFill>
              </a:rPr>
              <a:t>wash</a:t>
            </a:r>
            <a:r>
              <a:rPr lang="en-US" dirty="0"/>
              <a:t>” shuffle is essentially spreading out all the cards and moving them all around from their starting point</a:t>
            </a:r>
          </a:p>
          <a:p>
            <a:pPr lvl="1"/>
            <a:r>
              <a:rPr lang="en-US" dirty="0"/>
              <a:t>It is like the fast card dealer algorithm we studied</a:t>
            </a:r>
          </a:p>
          <a:p>
            <a:pPr lvl="1"/>
            <a:r>
              <a:rPr lang="en-US" dirty="0"/>
              <a:t>It typically takes a long time to regather the cards</a:t>
            </a:r>
          </a:p>
          <a:p>
            <a:r>
              <a:rPr lang="en-US" dirty="0"/>
              <a:t>The “</a:t>
            </a:r>
            <a:r>
              <a:rPr lang="en-US" b="1" dirty="0">
                <a:solidFill>
                  <a:srgbClr val="0070C0"/>
                </a:solidFill>
              </a:rPr>
              <a:t>riffle</a:t>
            </a:r>
            <a:r>
              <a:rPr lang="en-US" dirty="0"/>
              <a:t>” shuffle is a fast and impressive feat</a:t>
            </a:r>
          </a:p>
          <a:p>
            <a:pPr lvl="1"/>
            <a:r>
              <a:rPr lang="en-US" dirty="0"/>
              <a:t>Split the deck in half</a:t>
            </a:r>
          </a:p>
          <a:p>
            <a:pPr lvl="1"/>
            <a:r>
              <a:rPr lang="en-US" dirty="0"/>
              <a:t>Take a “chunk” of cards from the left half, then it overlays a chunk of cards from the right half, and so on</a:t>
            </a:r>
          </a:p>
          <a:p>
            <a:pPr lvl="1"/>
            <a:r>
              <a:rPr lang="en-US" dirty="0"/>
              <a:t>We found the number of cards in a chunk ranged randomly between 1 - 4 cards in actual practice</a:t>
            </a:r>
          </a:p>
        </p:txBody>
      </p:sp>
    </p:spTree>
    <p:extLst>
      <p:ext uri="{BB962C8B-B14F-4D97-AF65-F5344CB8AC3E}">
        <p14:creationId xmlns:p14="http://schemas.microsoft.com/office/powerpoint/2010/main" val="38293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778" y="378941"/>
            <a:ext cx="562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“Wash” (or Toddler) Shuffle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555" y="1087397"/>
            <a:ext cx="727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Spread out all the cards on the table.  Stir the pile randomly around</a:t>
            </a:r>
          </a:p>
          <a:p>
            <a:pPr algn="ctr"/>
            <a:r>
              <a:rPr lang="en-US" dirty="0"/>
              <a:t>several times, mixing the layers and separating any large clumps of cards.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25" y="1990021"/>
            <a:ext cx="6738551" cy="44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946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778" y="378941"/>
            <a:ext cx="562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The “Riffle” Shuffle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555" y="1087397"/>
            <a:ext cx="727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Cut the deck, then bend each half slightly upward from the middle,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letting the corners interweave as you snap the halves back together.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36" y="2040429"/>
            <a:ext cx="3888548" cy="2582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876" y="3610707"/>
            <a:ext cx="4298417" cy="285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641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err="1">
                <a:latin typeface="+mn-lt"/>
              </a:rPr>
              <a:t>Measruing</a:t>
            </a:r>
            <a:r>
              <a:rPr lang="en-US" sz="3200" dirty="0">
                <a:latin typeface="+mn-lt"/>
              </a:rPr>
              <a:t>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any card game, such as Poker, Rummy, Crazy-8s, or Spades, any deal that gives one player a lot of cards </a:t>
            </a:r>
            <a:r>
              <a:rPr lang="en-US" i="1" dirty="0">
                <a:solidFill>
                  <a:srgbClr val="00B0F0"/>
                </a:solidFill>
              </a:rPr>
              <a:t>with the same suit</a:t>
            </a:r>
            <a:r>
              <a:rPr lang="en-US" i="1" dirty="0"/>
              <a:t>, or </a:t>
            </a:r>
            <a:r>
              <a:rPr lang="en-US" i="1" dirty="0">
                <a:solidFill>
                  <a:srgbClr val="00B050"/>
                </a:solidFill>
              </a:rPr>
              <a:t>with the same rank</a:t>
            </a:r>
            <a:r>
              <a:rPr lang="en-US" i="1" dirty="0"/>
              <a:t>, or </a:t>
            </a:r>
            <a:r>
              <a:rPr lang="en-US" i="1" dirty="0">
                <a:solidFill>
                  <a:srgbClr val="FF0000"/>
                </a:solidFill>
              </a:rPr>
              <a:t>with many partial runs</a:t>
            </a:r>
            <a:r>
              <a:rPr lang="en-US" i="1" dirty="0"/>
              <a:t>,</a:t>
            </a:r>
            <a:r>
              <a:rPr lang="en-US" dirty="0"/>
              <a:t> is probably </a:t>
            </a:r>
            <a:r>
              <a:rPr lang="en-US" b="1" u="sng" dirty="0"/>
              <a:t>not</a:t>
            </a:r>
            <a:r>
              <a:rPr lang="en-US" dirty="0"/>
              <a:t> a random deck</a:t>
            </a:r>
          </a:p>
          <a:p>
            <a:r>
              <a:rPr lang="en-US" dirty="0"/>
              <a:t>It may not have been shuffled enough times after </a:t>
            </a:r>
            <a:r>
              <a:rPr lang="en-US" i="1" dirty="0"/>
              <a:t>the previous game</a:t>
            </a:r>
          </a:p>
        </p:txBody>
      </p:sp>
    </p:spTree>
    <p:extLst>
      <p:ext uri="{BB962C8B-B14F-4D97-AF65-F5344CB8AC3E}">
        <p14:creationId xmlns:p14="http://schemas.microsoft.com/office/powerpoint/2010/main" val="408928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start with a perfectly ordered deck, and shuffle it by some process before dealing it out to all players, then if the shuffle is good, the hands should be random</a:t>
            </a:r>
          </a:p>
          <a:p>
            <a:r>
              <a:rPr lang="en-US" dirty="0"/>
              <a:t>If the hands are not very random, then the shuffle was not very effective</a:t>
            </a:r>
          </a:p>
          <a:p>
            <a:r>
              <a:rPr lang="en-US" b="1" dirty="0">
                <a:solidFill>
                  <a:srgbClr val="FF0000"/>
                </a:solidFill>
              </a:rPr>
              <a:t>What metrics can we devise to measure the randomness of a deal and therefore determine which shuffle is better?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27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12652"/>
          </a:xfrm>
        </p:spPr>
        <p:txBody>
          <a:bodyPr/>
          <a:lstStyle/>
          <a:p>
            <a:r>
              <a:rPr lang="en-US" dirty="0"/>
              <a:t>To measure the randomness of a deck, count the cards in each hand using different metrics and add up the total score</a:t>
            </a:r>
          </a:p>
          <a:p>
            <a:r>
              <a:rPr lang="en-US" dirty="0"/>
              <a:t>A deck with a </a:t>
            </a:r>
            <a:r>
              <a:rPr lang="en-US" b="1" dirty="0">
                <a:solidFill>
                  <a:srgbClr val="FF0000"/>
                </a:solidFill>
              </a:rPr>
              <a:t>high score </a:t>
            </a:r>
            <a:r>
              <a:rPr lang="en-US" dirty="0"/>
              <a:t>is not very random</a:t>
            </a:r>
          </a:p>
          <a:p>
            <a:pPr lvl="1"/>
            <a:r>
              <a:rPr lang="en-US" dirty="0"/>
              <a:t>For example, every hand in a four-person deal should get about 3.25 cards of each suit</a:t>
            </a:r>
          </a:p>
          <a:p>
            <a:pPr lvl="1"/>
            <a:r>
              <a:rPr lang="en-US" dirty="0"/>
              <a:t>So, after a deal, if </a:t>
            </a:r>
            <a:r>
              <a:rPr lang="en-US" b="1" dirty="0"/>
              <a:t>two</a:t>
            </a:r>
            <a:r>
              <a:rPr lang="en-US" dirty="0"/>
              <a:t> players </a:t>
            </a:r>
            <a:r>
              <a:rPr lang="en-US" u="sng" dirty="0"/>
              <a:t>each</a:t>
            </a:r>
            <a:r>
              <a:rPr lang="en-US" dirty="0"/>
              <a:t> get </a:t>
            </a:r>
            <a:r>
              <a:rPr lang="en-US" b="1" dirty="0"/>
              <a:t>12 cards in a suit</a:t>
            </a:r>
            <a:r>
              <a:rPr lang="en-US" dirty="0"/>
              <a:t>, then that deck was probably not shuffled very well</a:t>
            </a:r>
          </a:p>
          <a:p>
            <a:r>
              <a:rPr lang="en-US" dirty="0"/>
              <a:t>We must analyze each </a:t>
            </a:r>
            <a:r>
              <a:rPr lang="en-US" b="1" dirty="0">
                <a:solidFill>
                  <a:srgbClr val="0070C0"/>
                </a:solidFill>
              </a:rPr>
              <a:t>hand</a:t>
            </a:r>
            <a:r>
              <a:rPr lang="en-US" dirty="0"/>
              <a:t> individually </a:t>
            </a:r>
            <a:r>
              <a:rPr lang="en-US" b="1" i="1" dirty="0"/>
              <a:t>after</a:t>
            </a:r>
            <a:r>
              <a:rPr lang="en-US" dirty="0"/>
              <a:t> the deal is done to truly measure how good a shuffle process is at mixing up the cards</a:t>
            </a:r>
          </a:p>
        </p:txBody>
      </p:sp>
    </p:spTree>
    <p:extLst>
      <p:ext uri="{BB962C8B-B14F-4D97-AF65-F5344CB8AC3E}">
        <p14:creationId xmlns:p14="http://schemas.microsoft.com/office/powerpoint/2010/main" val="70300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0431" y="2680677"/>
            <a:ext cx="8359742" cy="4040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41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2836984"/>
            <a:ext cx="4095261" cy="3813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0406" y="4743937"/>
            <a:ext cx="4095261" cy="183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92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 vs. Standard Deviation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52" y="1680295"/>
            <a:ext cx="6198895" cy="44643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5657" y="2184399"/>
            <a:ext cx="2068285" cy="1323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Note: Standard Deviation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dirty="0"/>
              <a:t>) is the square root of the Variance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b="1" baseline="30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2836984"/>
            <a:ext cx="4095261" cy="3813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323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4868985"/>
            <a:ext cx="4095261" cy="178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59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278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Deck 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2988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Suit</a:t>
            </a:r>
          </a:p>
          <a:p>
            <a:pPr lvl="1"/>
            <a:r>
              <a:rPr lang="en-US" dirty="0"/>
              <a:t>In a good random deck, there should be on average about 3.25 cards in same suit per hand if dealing four hands (13 / 4)</a:t>
            </a:r>
          </a:p>
          <a:p>
            <a:pPr lvl="1"/>
            <a:r>
              <a:rPr lang="en-US" dirty="0"/>
              <a:t>Score += (Observed – Expected)</a:t>
            </a:r>
            <a:r>
              <a:rPr lang="en-US" baseline="30000" dirty="0"/>
              <a:t>2</a:t>
            </a:r>
          </a:p>
          <a:p>
            <a:r>
              <a:rPr lang="en-US" b="1" dirty="0">
                <a:solidFill>
                  <a:srgbClr val="0070C0"/>
                </a:solidFill>
              </a:rPr>
              <a:t>Rank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In a good random deck, there should be about one (1) of each rank in each hand (if dealing four hands)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If you get a hand with four of a kind, the deck was probably not very random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Score += (Observed – Expected)</a:t>
            </a:r>
            <a:r>
              <a:rPr lang="en-US" sz="2400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0702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471441-8FD1-1670-130F-157AA477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63" y="1745934"/>
            <a:ext cx="6795473" cy="302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62457-1C9C-4060-87F2-869A4C4BE6AD}"/>
              </a:ext>
            </a:extLst>
          </p:cNvPr>
          <p:cNvSpPr/>
          <p:nvPr/>
        </p:nvSpPr>
        <p:spPr>
          <a:xfrm>
            <a:off x="5908282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68CDB1-9C3B-4414-A9DA-900BE91AAEC6}"/>
              </a:ext>
            </a:extLst>
          </p:cNvPr>
          <p:cNvGrpSpPr/>
          <p:nvPr/>
        </p:nvGrpSpPr>
        <p:grpSpPr>
          <a:xfrm>
            <a:off x="7453440" y="4168331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5E28C61-6F15-4858-8F81-12598E810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95988B-0B61-49E4-A208-66CDA11990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22800E-DEDC-4AAB-A2FC-D582942A8494}"/>
              </a:ext>
            </a:extLst>
          </p:cNvPr>
          <p:cNvGrpSpPr/>
          <p:nvPr/>
        </p:nvGrpSpPr>
        <p:grpSpPr>
          <a:xfrm>
            <a:off x="5714978" y="1765272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CA445B1-A07C-43FC-8067-10D441EC2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34D800-1053-4022-83E5-3A8FB01F78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E4A4B1-308C-4468-806D-61B30C6211F9}"/>
              </a:ext>
            </a:extLst>
          </p:cNvPr>
          <p:cNvGrpSpPr/>
          <p:nvPr/>
        </p:nvGrpSpPr>
        <p:grpSpPr>
          <a:xfrm>
            <a:off x="4413867" y="2197271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5FF6F-F7F3-468B-95B9-2ADFA5BD371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7B1DE-11E8-41F2-8CB4-273DCF57F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AA405B-583B-4D79-BD62-C01370220B91}"/>
              </a:ext>
            </a:extLst>
          </p:cNvPr>
          <p:cNvGrpSpPr/>
          <p:nvPr/>
        </p:nvGrpSpPr>
        <p:grpSpPr>
          <a:xfrm>
            <a:off x="3994100" y="2431128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E7E658-2BA7-4979-9614-8CFD34AB0E0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F932CF-E7CA-407A-A2F3-FD4261B16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405125-4577-4F0E-94B0-1D2D94BD2750}"/>
              </a:ext>
            </a:extLst>
          </p:cNvPr>
          <p:cNvGrpSpPr/>
          <p:nvPr/>
        </p:nvGrpSpPr>
        <p:grpSpPr>
          <a:xfrm>
            <a:off x="4218488" y="2644904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F98D96-504C-4642-B6A6-A370C8E37E2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394BE27-BC82-4EA1-864C-FFE542E4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18840C-E2BC-4038-813B-10A720865CA6}"/>
              </a:ext>
            </a:extLst>
          </p:cNvPr>
          <p:cNvGrpSpPr/>
          <p:nvPr/>
        </p:nvGrpSpPr>
        <p:grpSpPr>
          <a:xfrm>
            <a:off x="5818066" y="2843139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A74F1E-DEEC-4535-B3AF-0725ABE005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6293D3-BE9B-4472-AA80-01138A215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377B13-B138-515A-5388-518A9E04C2E4}"/>
              </a:ext>
            </a:extLst>
          </p:cNvPr>
          <p:cNvGrpSpPr/>
          <p:nvPr/>
        </p:nvGrpSpPr>
        <p:grpSpPr>
          <a:xfrm>
            <a:off x="4342696" y="307226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8F7543-4657-1A43-F64C-22E2C7BB91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D18788D-E57D-D37A-FFC5-9D142372E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741E393-D665-07CF-44A9-D09FB1BD78FE}"/>
              </a:ext>
            </a:extLst>
          </p:cNvPr>
          <p:cNvGrpSpPr/>
          <p:nvPr/>
        </p:nvGrpSpPr>
        <p:grpSpPr>
          <a:xfrm>
            <a:off x="7746210" y="4383287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1BEBAC-348D-03D9-F765-1AC10ACB009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2804DEC-A751-0608-CA78-F714942B8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47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B96CA-99AC-C0AB-EE77-3731EE407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065" y="1432214"/>
            <a:ext cx="4923869" cy="496050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434AAE2-0735-A426-D120-0A110022228F}"/>
              </a:ext>
            </a:extLst>
          </p:cNvPr>
          <p:cNvGrpSpPr/>
          <p:nvPr/>
        </p:nvGrpSpPr>
        <p:grpSpPr>
          <a:xfrm>
            <a:off x="4110341" y="1448294"/>
            <a:ext cx="1076632" cy="369332"/>
            <a:chOff x="4968362" y="2079211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EA4DDD6-1F7E-DBE3-9AF1-30B6D89DD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3B00AA-EE4D-DB7C-FF21-91C9C1994B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D3EEB2-7EF5-927F-2BF4-D0203EAFF174}"/>
              </a:ext>
            </a:extLst>
          </p:cNvPr>
          <p:cNvGrpSpPr/>
          <p:nvPr/>
        </p:nvGrpSpPr>
        <p:grpSpPr>
          <a:xfrm>
            <a:off x="5976867" y="1652506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45DB9F-F18E-237F-83F2-24DF00D49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7730B3-FC2C-AAF0-8CEB-AB2995E623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1020C2-59F9-381E-A0B9-686F0BBDD7D1}"/>
              </a:ext>
            </a:extLst>
          </p:cNvPr>
          <p:cNvGrpSpPr/>
          <p:nvPr/>
        </p:nvGrpSpPr>
        <p:grpSpPr>
          <a:xfrm>
            <a:off x="5699192" y="2219228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815E4E-E9CC-4728-99EE-3D297A2C24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0C39300-0583-51B8-987A-33A713941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8A9A9C-EE54-F614-A37C-DBD973B8F265}"/>
              </a:ext>
            </a:extLst>
          </p:cNvPr>
          <p:cNvGrpSpPr/>
          <p:nvPr/>
        </p:nvGrpSpPr>
        <p:grpSpPr>
          <a:xfrm>
            <a:off x="4227201" y="3059668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77ED04-DF2B-8143-74D7-2F6FEAEADE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A4FFAB-DCD0-C2CB-3521-A3C4E625A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9F0AF2-DB04-B915-A409-DD7884E49702}"/>
              </a:ext>
            </a:extLst>
          </p:cNvPr>
          <p:cNvGrpSpPr/>
          <p:nvPr/>
        </p:nvGrpSpPr>
        <p:grpSpPr>
          <a:xfrm>
            <a:off x="4270890" y="3456643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293F380-3BF7-7DBA-7AF6-1CF28426385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9AB410-76A2-BF9E-3BFC-39BBA66FB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71FB8B-75C0-9FD9-755D-F42F273ACBFE}"/>
              </a:ext>
            </a:extLst>
          </p:cNvPr>
          <p:cNvGrpSpPr/>
          <p:nvPr/>
        </p:nvGrpSpPr>
        <p:grpSpPr>
          <a:xfrm>
            <a:off x="5203956" y="405993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3622EA-4CDA-9F35-C1DE-79F5CA3D2B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87A1597-87FD-26D1-27F7-EFD364861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450E6B-BA24-42CE-29E8-BD75A7510AAF}"/>
              </a:ext>
            </a:extLst>
          </p:cNvPr>
          <p:cNvGrpSpPr/>
          <p:nvPr/>
        </p:nvGrpSpPr>
        <p:grpSpPr>
          <a:xfrm>
            <a:off x="4554425" y="4255356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EC174B-EB51-F263-8B03-657530C053D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DC5DAB4-958C-2FA8-68D2-CA535B51B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15C567-8B1F-7109-7BF4-944D876FCA55}"/>
              </a:ext>
            </a:extLst>
          </p:cNvPr>
          <p:cNvGrpSpPr/>
          <p:nvPr/>
        </p:nvGrpSpPr>
        <p:grpSpPr>
          <a:xfrm>
            <a:off x="6689885" y="502082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C801-6205-CC28-6096-B067868596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31D5CC-4C89-7022-2F4D-EBB23CA1F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6EFDCB-9212-6DBC-5FBB-82CA3317747D}"/>
              </a:ext>
            </a:extLst>
          </p:cNvPr>
          <p:cNvGrpSpPr/>
          <p:nvPr/>
        </p:nvGrpSpPr>
        <p:grpSpPr>
          <a:xfrm>
            <a:off x="4322080" y="3638541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B11FA4-04F4-C9E4-4592-DB10623475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302EC5C-8AE6-1D04-D193-840B869E7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A07598-1096-6AEB-FD68-E0B88619DC59}"/>
              </a:ext>
            </a:extLst>
          </p:cNvPr>
          <p:cNvGrpSpPr/>
          <p:nvPr/>
        </p:nvGrpSpPr>
        <p:grpSpPr>
          <a:xfrm>
            <a:off x="6670041" y="5842928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AFD764-AEFA-E114-5D96-6110B7489F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AE43E48-9FE3-A9C5-21A7-69EC67518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970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23E006-3466-162A-8A08-839206F5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556" y="1432214"/>
            <a:ext cx="5230888" cy="49240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434AAE2-0735-A426-D120-0A110022228F}"/>
              </a:ext>
            </a:extLst>
          </p:cNvPr>
          <p:cNvGrpSpPr/>
          <p:nvPr/>
        </p:nvGrpSpPr>
        <p:grpSpPr>
          <a:xfrm>
            <a:off x="5504051" y="1581895"/>
            <a:ext cx="1076632" cy="369332"/>
            <a:chOff x="4968362" y="2079211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EA4DDD6-1F7E-DBE3-9AF1-30B6D89DD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3B00AA-EE4D-DB7C-FF21-91C9C1994B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D3EEB2-7EF5-927F-2BF4-D0203EAFF174}"/>
              </a:ext>
            </a:extLst>
          </p:cNvPr>
          <p:cNvGrpSpPr/>
          <p:nvPr/>
        </p:nvGrpSpPr>
        <p:grpSpPr>
          <a:xfrm>
            <a:off x="5687180" y="1773232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45DB9F-F18E-237F-83F2-24DF00D49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7730B3-FC2C-AAF0-8CEB-AB2995E623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1020C2-59F9-381E-A0B9-686F0BBDD7D1}"/>
              </a:ext>
            </a:extLst>
          </p:cNvPr>
          <p:cNvGrpSpPr/>
          <p:nvPr/>
        </p:nvGrpSpPr>
        <p:grpSpPr>
          <a:xfrm>
            <a:off x="4805211" y="2078328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815E4E-E9CC-4728-99EE-3D297A2C24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0C39300-0583-51B8-987A-33A713941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8A9A9C-EE54-F614-A37C-DBD973B8F265}"/>
              </a:ext>
            </a:extLst>
          </p:cNvPr>
          <p:cNvGrpSpPr/>
          <p:nvPr/>
        </p:nvGrpSpPr>
        <p:grpSpPr>
          <a:xfrm>
            <a:off x="5885887" y="2573705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77ED04-DF2B-8143-74D7-2F6FEAEADE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A4FFAB-DCD0-C2CB-3521-A3C4E625A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9F0AF2-DB04-B915-A409-DD7884E49702}"/>
              </a:ext>
            </a:extLst>
          </p:cNvPr>
          <p:cNvGrpSpPr/>
          <p:nvPr/>
        </p:nvGrpSpPr>
        <p:grpSpPr>
          <a:xfrm>
            <a:off x="3843496" y="3344159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293F380-3BF7-7DBA-7AF6-1CF28426385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9AB410-76A2-BF9E-3BFC-39BBA66FB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71FB8B-75C0-9FD9-755D-F42F273ACBFE}"/>
              </a:ext>
            </a:extLst>
          </p:cNvPr>
          <p:cNvGrpSpPr/>
          <p:nvPr/>
        </p:nvGrpSpPr>
        <p:grpSpPr>
          <a:xfrm>
            <a:off x="4367291" y="4113161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3622EA-4CDA-9F35-C1DE-79F5CA3D2B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87A1597-87FD-26D1-27F7-EFD364861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450E6B-BA24-42CE-29E8-BD75A7510AAF}"/>
              </a:ext>
            </a:extLst>
          </p:cNvPr>
          <p:cNvGrpSpPr/>
          <p:nvPr/>
        </p:nvGrpSpPr>
        <p:grpSpPr>
          <a:xfrm>
            <a:off x="7047919" y="4306486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EC174B-EB51-F263-8B03-657530C053D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DC5DAB4-958C-2FA8-68D2-CA535B51B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15C567-8B1F-7109-7BF4-944D876FCA55}"/>
              </a:ext>
            </a:extLst>
          </p:cNvPr>
          <p:cNvGrpSpPr/>
          <p:nvPr/>
        </p:nvGrpSpPr>
        <p:grpSpPr>
          <a:xfrm>
            <a:off x="4468728" y="4898947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C801-6205-CC28-6096-B067868596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31D5CC-4C89-7022-2F4D-EBB23CA1F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6EFDCB-9212-6DBC-5FBB-82CA3317747D}"/>
              </a:ext>
            </a:extLst>
          </p:cNvPr>
          <p:cNvGrpSpPr/>
          <p:nvPr/>
        </p:nvGrpSpPr>
        <p:grpSpPr>
          <a:xfrm>
            <a:off x="4249592" y="3714813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B11FA4-04F4-C9E4-4592-DB10623475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302EC5C-8AE6-1D04-D193-840B869E7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A07598-1096-6AEB-FD68-E0B88619DC59}"/>
              </a:ext>
            </a:extLst>
          </p:cNvPr>
          <p:cNvGrpSpPr/>
          <p:nvPr/>
        </p:nvGrpSpPr>
        <p:grpSpPr>
          <a:xfrm>
            <a:off x="6509603" y="5368471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AFD764-AEFA-E114-5D96-6110B7489F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AE43E48-9FE3-A9C5-21A7-69EC67518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102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24DCF-B8FF-B552-4250-14AC3CD1F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81" y="2164079"/>
            <a:ext cx="3895238" cy="4761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081AF1F-1EFB-27E8-AED3-789160BBD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1" y="3429000"/>
            <a:ext cx="3369275" cy="223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847132D-A1D1-EE5B-677F-33590FC86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5" y="3429000"/>
            <a:ext cx="3369275" cy="2237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0E92B-570F-E58C-6EBC-127F7A793C57}"/>
              </a:ext>
            </a:extLst>
          </p:cNvPr>
          <p:cNvSpPr txBox="1"/>
          <p:nvPr/>
        </p:nvSpPr>
        <p:spPr>
          <a:xfrm>
            <a:off x="5595261" y="5809202"/>
            <a:ext cx="191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Make sure you cut the deck first!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83B6C-EC2F-03B1-D4D6-8ABAB7598741}"/>
              </a:ext>
            </a:extLst>
          </p:cNvPr>
          <p:cNvSpPr txBox="1"/>
          <p:nvPr/>
        </p:nvSpPr>
        <p:spPr>
          <a:xfrm>
            <a:off x="1665010" y="5809202"/>
            <a:ext cx="191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Don't make too much fun of this!</a:t>
            </a:r>
          </a:p>
        </p:txBody>
      </p:sp>
    </p:spTree>
    <p:extLst>
      <p:ext uri="{BB962C8B-B14F-4D97-AF65-F5344CB8AC3E}">
        <p14:creationId xmlns:p14="http://schemas.microsoft.com/office/powerpoint/2010/main" val="611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Straight</a:t>
            </a:r>
          </a:p>
          <a:p>
            <a:pPr lvl="1"/>
            <a:r>
              <a:rPr lang="en-US" dirty="0"/>
              <a:t>In a good random deck, after dealing four hands, no hand should have runs of cards with consecutive (or nearly consecutive) increasing rank</a:t>
            </a:r>
          </a:p>
          <a:p>
            <a:pPr lvl="1"/>
            <a:r>
              <a:rPr lang="en-US" dirty="0"/>
              <a:t>A run of </a:t>
            </a:r>
            <a:r>
              <a:rPr lang="en-US" b="1" dirty="0"/>
              <a:t>7-8-9-10</a:t>
            </a:r>
            <a:r>
              <a:rPr lang="en-US" dirty="0"/>
              <a:t> is less random than </a:t>
            </a:r>
            <a:r>
              <a:rPr lang="en-US" b="1" dirty="0"/>
              <a:t>7-8-9-Q</a:t>
            </a:r>
            <a:r>
              <a:rPr lang="en-US" dirty="0"/>
              <a:t> but neither are very likely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The average gap between successive ranks should be about equal to 4 </a:t>
            </a:r>
            <a:r>
              <a:rPr lang="en-US" dirty="0"/>
              <a:t>if dealing four hands from a random deck</a:t>
            </a:r>
          </a:p>
          <a:p>
            <a:pPr lvl="1"/>
            <a:r>
              <a:rPr lang="en-US" dirty="0"/>
              <a:t>Score += (Observed-Expected)</a:t>
            </a:r>
            <a:r>
              <a:rPr lang="en-US" baseline="30000" dirty="0"/>
              <a:t>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F90F29-8F24-E443-25A6-774886C46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Enhanced Deck Scoring</a:t>
            </a:r>
          </a:p>
        </p:txBody>
      </p:sp>
    </p:spTree>
    <p:extLst>
      <p:ext uri="{BB962C8B-B14F-4D97-AF65-F5344CB8AC3E}">
        <p14:creationId xmlns:p14="http://schemas.microsoft.com/office/powerpoint/2010/main" val="15814618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Straight Flush</a:t>
            </a:r>
          </a:p>
          <a:p>
            <a:pPr lvl="1"/>
            <a:r>
              <a:rPr lang="en-US" dirty="0"/>
              <a:t>Cards in same suit with increasing rank</a:t>
            </a:r>
          </a:p>
          <a:p>
            <a:pPr lvl="1"/>
            <a:r>
              <a:rPr lang="en-US" dirty="0"/>
              <a:t>A run of cards with consecutive rank, all of the same suit, is </a:t>
            </a:r>
            <a:r>
              <a:rPr lang="en-US" b="1" dirty="0">
                <a:solidFill>
                  <a:srgbClr val="FF0000"/>
                </a:solidFill>
              </a:rPr>
              <a:t>extremely unlikely</a:t>
            </a:r>
            <a:r>
              <a:rPr lang="en-US" dirty="0"/>
              <a:t> if the shuffle was good</a:t>
            </a:r>
          </a:p>
          <a:p>
            <a:pPr lvl="1"/>
            <a:r>
              <a:rPr lang="en-US" dirty="0"/>
              <a:t>The score for having this appear in any hand after a deal should </a:t>
            </a:r>
            <a:r>
              <a:rPr lang="en-US" u="sng" dirty="0"/>
              <a:t>dramatically</a:t>
            </a:r>
            <a:r>
              <a:rPr lang="en-US" dirty="0"/>
              <a:t> increase the randomness score</a:t>
            </a:r>
          </a:p>
          <a:p>
            <a:pPr lvl="1"/>
            <a:r>
              <a:rPr lang="en-US" dirty="0"/>
              <a:t>Remember, the higher the randomness score, the worse the shuffle was (a higher score is considered a penalty)</a:t>
            </a:r>
          </a:p>
          <a:p>
            <a:pPr lvl="1"/>
            <a:r>
              <a:rPr lang="en-US" dirty="0"/>
              <a:t>Score += (Observed-Expected)</a:t>
            </a:r>
            <a:r>
              <a:rPr lang="en-US" b="1" baseline="30000" dirty="0">
                <a:solidFill>
                  <a:srgbClr val="FF0000"/>
                </a:solidFill>
              </a:rPr>
              <a:t>4</a:t>
            </a: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E08089-CAA3-3B44-0730-5BD0EEA5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Enhanced Deck Scoring</a:t>
            </a:r>
          </a:p>
        </p:txBody>
      </p:sp>
    </p:spTree>
    <p:extLst>
      <p:ext uri="{BB962C8B-B14F-4D97-AF65-F5344CB8AC3E}">
        <p14:creationId xmlns:p14="http://schemas.microsoft.com/office/powerpoint/2010/main" val="308442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4"/>
          <a:stretch/>
        </p:blipFill>
        <p:spPr>
          <a:xfrm>
            <a:off x="5265174" y="2786143"/>
            <a:ext cx="1806825" cy="128571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2EE2DA-5F01-4D21-9085-A73071617C65}"/>
                  </a:ext>
                </a:extLst>
              </p:cNvPr>
              <p:cNvSpPr txBox="1"/>
              <p:nvPr/>
            </p:nvSpPr>
            <p:spPr>
              <a:xfrm>
                <a:off x="1571860" y="3653745"/>
                <a:ext cx="34540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2, 9, 11, 5, 6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2EE2DA-5F01-4D21-9085-A7307161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860" y="3653745"/>
                <a:ext cx="3454022" cy="369332"/>
              </a:xfrm>
              <a:prstGeom prst="rect">
                <a:avLst/>
              </a:prstGeom>
              <a:blipFill>
                <a:blip r:embed="rId3"/>
                <a:stretch>
                  <a:fillRect l="-883" r="-194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ADB3B9-D153-4E67-B897-FE0C5FE26794}"/>
                  </a:ext>
                </a:extLst>
              </p:cNvPr>
              <p:cNvSpPr txBox="1"/>
              <p:nvPr/>
            </p:nvSpPr>
            <p:spPr>
              <a:xfrm>
                <a:off x="988142" y="4264281"/>
                <a:ext cx="466711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2+9+11+5+6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ADB3B9-D153-4E67-B897-FE0C5FE26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42" y="4264281"/>
                <a:ext cx="4667111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1A019-E802-490F-BDEB-AD44330CC904}"/>
                  </a:ext>
                </a:extLst>
              </p:cNvPr>
              <p:cNvSpPr txBox="1"/>
              <p:nvPr/>
            </p:nvSpPr>
            <p:spPr>
              <a:xfrm>
                <a:off x="1549737" y="5403786"/>
                <a:ext cx="178805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=6.6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1A019-E802-490F-BDEB-AD44330C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737" y="5403786"/>
                <a:ext cx="1788054" cy="693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29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19" y="1057571"/>
            <a:ext cx="7904762" cy="47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545" y="2436878"/>
            <a:ext cx="7476190" cy="3952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65" y="333595"/>
            <a:ext cx="7267279" cy="43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486244" y="1694985"/>
                <a:ext cx="4348084" cy="4556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Count all the lattice points (integer coordinates) within a circle of a given radius</a:t>
                </a:r>
              </a:p>
              <a:p>
                <a:endParaRPr lang="en-US" dirty="0"/>
              </a:p>
              <a:p>
                <a:r>
                  <a:rPr lang="en-US" dirty="0"/>
                  <a:t>Gauss suggested the number of lattice points is bounded by this expression,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radius of the circle: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Compare the actual number of lattice points versus Gauss' estimate, for circles having radius 1,000 to 10,000 (inclusive) in steps of 1000, and calculate the % relative error in the estimate for each circle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44" y="1694985"/>
                <a:ext cx="4348084" cy="4556953"/>
              </a:xfrm>
              <a:prstGeom prst="rect">
                <a:avLst/>
              </a:prstGeom>
              <a:blipFill>
                <a:blip r:embed="rId2"/>
                <a:stretch>
                  <a:fillRect l="-1262" t="-668" r="-1262" b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2F922A66-652D-DB20-5A1E-FBEFC57B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Gauss' Circle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CBC10B-4040-422A-80B2-27F8C23C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3D063-693D-4D1E-A3FB-549F9BA3E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04" y="1690689"/>
            <a:ext cx="2443834" cy="245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54CFED-0FE6-4AE5-AE30-D8D64AB6F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0" y="4641852"/>
            <a:ext cx="2743199" cy="17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2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lattice_circle.py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16BB3-BE21-FBA5-9F9C-39D7D871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03" y="1610988"/>
            <a:ext cx="6434194" cy="427265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01EDC5B-9BA9-B505-4B3A-0E18938B4A89}"/>
              </a:ext>
            </a:extLst>
          </p:cNvPr>
          <p:cNvGrpSpPr/>
          <p:nvPr/>
        </p:nvGrpSpPr>
        <p:grpSpPr>
          <a:xfrm>
            <a:off x="4969235" y="3937189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1AFFFD-D0C7-6BD1-6A3E-2054DD0C0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6E29E0-A5DD-FE78-6909-11FF965A9C5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CF8DA1-B9A1-5486-1E67-815CF1EB9746}"/>
              </a:ext>
            </a:extLst>
          </p:cNvPr>
          <p:cNvGrpSpPr/>
          <p:nvPr/>
        </p:nvGrpSpPr>
        <p:grpSpPr>
          <a:xfrm>
            <a:off x="4913728" y="4129350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0235F9D-F20C-FDB1-71C4-9487E2DF48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CC87976-B14D-99C1-A9EA-5DBE072DA8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2833DB-8548-95EB-FDB8-CDA6415CE11C}"/>
              </a:ext>
            </a:extLst>
          </p:cNvPr>
          <p:cNvGrpSpPr/>
          <p:nvPr/>
        </p:nvGrpSpPr>
        <p:grpSpPr>
          <a:xfrm>
            <a:off x="2996758" y="1571000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BEDE0B-2A86-EEC8-C695-D37DA3E64BE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AFA8694-EB17-7C1D-9A50-9500F25DC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19961F-7235-25B0-90AB-B4EDBAD625E4}"/>
              </a:ext>
            </a:extLst>
          </p:cNvPr>
          <p:cNvGrpSpPr/>
          <p:nvPr/>
        </p:nvGrpSpPr>
        <p:grpSpPr>
          <a:xfrm>
            <a:off x="3965399" y="217046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6F901A-B05F-1E28-875E-7269258F13B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369B21E-5330-C0EB-C159-C094A72896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6813075-1EA1-DEB4-0A76-430D84D13719}"/>
              </a:ext>
            </a:extLst>
          </p:cNvPr>
          <p:cNvGrpSpPr/>
          <p:nvPr/>
        </p:nvGrpSpPr>
        <p:grpSpPr>
          <a:xfrm>
            <a:off x="4689386" y="2366310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CF349A3-EA91-D8EC-3C77-575D3DC3351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B59A16C-81A7-1067-B801-D9AFFF1E4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12C4E5B-29AD-8544-9BE1-3939A1564E28}"/>
              </a:ext>
            </a:extLst>
          </p:cNvPr>
          <p:cNvGrpSpPr/>
          <p:nvPr/>
        </p:nvGrpSpPr>
        <p:grpSpPr>
          <a:xfrm>
            <a:off x="5102187" y="274362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D71C249-5BBF-9C52-7F90-B7B2803B8D4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CBC031E-5259-7A0A-2EA0-0FEBBC7AF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272BDD7-9964-7B39-4E76-F0DE4836EDDC}"/>
              </a:ext>
            </a:extLst>
          </p:cNvPr>
          <p:cNvGrpSpPr/>
          <p:nvPr/>
        </p:nvGrpSpPr>
        <p:grpSpPr>
          <a:xfrm>
            <a:off x="3991775" y="2950779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F07AC6-BFD6-BD89-C720-417EDAB950B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3646395-ED5F-4907-98A8-9A27D7466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4B5F7AD-4FD6-DB4E-F101-01CB2D196887}"/>
              </a:ext>
            </a:extLst>
          </p:cNvPr>
          <p:cNvGrpSpPr/>
          <p:nvPr/>
        </p:nvGrpSpPr>
        <p:grpSpPr>
          <a:xfrm>
            <a:off x="7665838" y="4321511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07DFC2-BF8B-A9F2-0A5C-F9565E70D52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F9074C2-FD23-BC83-6C93-930EE2D842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BDC2616-823B-CAF9-C3D2-D69ED2C00D2D}"/>
              </a:ext>
            </a:extLst>
          </p:cNvPr>
          <p:cNvGrpSpPr/>
          <p:nvPr/>
        </p:nvGrpSpPr>
        <p:grpSpPr>
          <a:xfrm>
            <a:off x="5062316" y="2553687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4FEBBE8-585C-0C2F-16A7-9FE00C0D2CD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24C633-898A-12E6-FE92-C4331D368E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9FCCBC2-4CC9-80BC-4075-6CC996AC0B51}"/>
              </a:ext>
            </a:extLst>
          </p:cNvPr>
          <p:cNvGrpSpPr/>
          <p:nvPr/>
        </p:nvGrpSpPr>
        <p:grpSpPr>
          <a:xfrm>
            <a:off x="7347175" y="5303869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7408462-A4DF-CC2C-7673-1223D4E413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4CE5840-0053-74AF-F815-51946806A7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499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570BCB-4277-68C1-1210-E27A9E88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34" y="1747385"/>
            <a:ext cx="8192932" cy="1992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lattice_circle.py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CAA5BC-5F0A-2D16-F9F4-8E292E1982CA}"/>
              </a:ext>
            </a:extLst>
          </p:cNvPr>
          <p:cNvSpPr txBox="1"/>
          <p:nvPr/>
        </p:nvSpPr>
        <p:spPr>
          <a:xfrm>
            <a:off x="7847351" y="4766872"/>
            <a:ext cx="839449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JULY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2015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5C2502-E208-E9A4-E03D-A1DA8E5D868A}"/>
              </a:ext>
            </a:extLst>
          </p:cNvPr>
          <p:cNvSpPr/>
          <p:nvPr/>
        </p:nvSpPr>
        <p:spPr>
          <a:xfrm>
            <a:off x="7847351" y="1747385"/>
            <a:ext cx="821115" cy="1992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B769C-2319-A34D-C92D-BDE87E5F3FA3}"/>
              </a:ext>
            </a:extLst>
          </p:cNvPr>
          <p:cNvSpPr/>
          <p:nvPr/>
        </p:nvSpPr>
        <p:spPr>
          <a:xfrm>
            <a:off x="1314983" y="3522689"/>
            <a:ext cx="2934728" cy="21735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C73843-9022-04E6-FB30-C351E326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84" y="2845241"/>
            <a:ext cx="6057232" cy="36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3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Understanding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991782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of a continuous random variable having an </a:t>
            </a:r>
            <a:r>
              <a:rPr lang="en-US" sz="2400" u="sng" dirty="0"/>
              <a:t>exact</a:t>
            </a:r>
            <a:r>
              <a:rPr lang="en-US" sz="2400" dirty="0"/>
              <a:t> value is </a:t>
            </a:r>
            <a:r>
              <a:rPr lang="en-US" sz="2400" b="1" dirty="0">
                <a:solidFill>
                  <a:srgbClr val="FF0000"/>
                </a:solidFill>
              </a:rPr>
              <a:t>zero!!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never measure continuous distributions </a:t>
            </a:r>
            <a:r>
              <a:rPr lang="en-US" sz="2000" u="sng" dirty="0"/>
              <a:t>exactly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measurement changes as we increase magnification/precision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Accumulating statistics may enable accurate trend prediction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Single events may happen in a </a:t>
            </a:r>
            <a:r>
              <a:rPr lang="en-US" sz="2000" b="1" dirty="0">
                <a:solidFill>
                  <a:srgbClr val="FF0000"/>
                </a:solidFill>
              </a:rPr>
              <a:t>non-deterministic</a:t>
            </a:r>
            <a:r>
              <a:rPr lang="en-US" sz="2000" dirty="0"/>
              <a:t> manner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Yet the aggregate </a:t>
            </a:r>
            <a:r>
              <a:rPr lang="en-US" sz="2000" i="1" dirty="0"/>
              <a:t>ensemble</a:t>
            </a:r>
            <a:r>
              <a:rPr lang="en-US" sz="2000" dirty="0"/>
              <a:t> behavior might be </a:t>
            </a:r>
            <a:r>
              <a:rPr lang="en-US" sz="2000" b="1" dirty="0">
                <a:solidFill>
                  <a:srgbClr val="00B050"/>
                </a:solidFill>
              </a:rPr>
              <a:t>deterministic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paradox? Think Lotto: small odds for all, yet someone always wins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Scientific </a:t>
            </a:r>
            <a:r>
              <a:rPr lang="en-US" sz="2400" i="1" dirty="0"/>
              <a:t>observables</a:t>
            </a:r>
            <a:r>
              <a:rPr lang="en-US" sz="2400" dirty="0"/>
              <a:t> are governed by averages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Statistical Mechanics</a:t>
            </a:r>
            <a:r>
              <a:rPr lang="en-US" sz="2000" dirty="0"/>
              <a:t>: temperate = average kinetic energy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Quantum Mechanics: Shape of electron orbitals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Should Students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Uniform, Normal, Exponential, Logarithmic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Student’s </a:t>
            </a:r>
            <a:r>
              <a:rPr lang="en-US" sz="2400" b="1" i="1" dirty="0"/>
              <a:t>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Bernoulli, Binomial, Beta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Poisson, Erlang, Pareto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Mean, Mode, Median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Skew, Variance, Std. Dev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Moments of Distribution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Conditional Probability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Bayesian Inference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Gamma, Chi-Squared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Maxwell-Boltzmann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Regression Techniques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Confidence Intervals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Hypothesis Testing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Time Series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ANOVA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Stochastic Processes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Markov Chains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Clustering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09346" y="1219201"/>
            <a:ext cx="772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noProof="0" dirty="0">
                <a:solidFill>
                  <a:srgbClr val="FF0000"/>
                </a:solidFill>
              </a:rPr>
              <a:t>The Probability and Statistics Used Most Often at BNL: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5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7554973-FE75-89E3-5BC1-D24096A31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665" y="1825625"/>
                <a:ext cx="4310673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to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Mean</a:t>
                </a:r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Standard Deviation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Variance is just another average: it is the average distance between each data point and the mean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of the entire set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and call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custom functions</a:t>
                </a:r>
                <a:r>
                  <a:rPr lang="en-US" sz="2400" dirty="0"/>
                  <a:t> to organize code into named scopes having specific purposes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7554973-FE75-89E3-5BC1-D24096A31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665" y="1825625"/>
                <a:ext cx="4310673" cy="4351338"/>
              </a:xfrm>
              <a:blipFill>
                <a:blip r:embed="rId2"/>
                <a:stretch>
                  <a:fillRect l="-1836" t="-1961" r="-2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8BC136-FE40-B5AE-DD19-8A738A78E2CE}"/>
              </a:ext>
            </a:extLst>
          </p:cNvPr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Moments of Distribution contain useful information about the long-term behavior of a random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Some statistics are only meaningful after generating a </a:t>
            </a:r>
            <a:r>
              <a:rPr lang="en-US" sz="2400" b="1" dirty="0"/>
              <a:t>very large</a:t>
            </a:r>
            <a:r>
              <a:rPr lang="en-US" sz="2400" dirty="0"/>
              <a:t> sample set – everything in scientific computing is </a:t>
            </a:r>
            <a:r>
              <a:rPr lang="en-US" sz="2400" b="1" dirty="0">
                <a:solidFill>
                  <a:srgbClr val="FF0000"/>
                </a:solidFill>
              </a:rPr>
              <a:t>big</a:t>
            </a:r>
          </a:p>
        </p:txBody>
      </p:sp>
    </p:spTree>
    <p:extLst>
      <p:ext uri="{BB962C8B-B14F-4D97-AF65-F5344CB8AC3E}">
        <p14:creationId xmlns:p14="http://schemas.microsoft.com/office/powerpoint/2010/main" val="19125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perfect </a:t>
            </a:r>
            <a:r>
              <a:rPr lang="en-US" sz="2400" b="1" dirty="0">
                <a:solidFill>
                  <a:srgbClr val="FF0000"/>
                </a:solidFill>
              </a:rPr>
              <a:t>Normal distribution </a:t>
            </a:r>
            <a:r>
              <a:rPr lang="en-US" sz="2400" dirty="0"/>
              <a:t>ensures that </a:t>
            </a:r>
            <a:r>
              <a:rPr lang="en-US" sz="2400" b="1" dirty="0"/>
              <a:t>68.26%</a:t>
            </a:r>
            <a:r>
              <a:rPr lang="en-US" sz="2400" dirty="0"/>
              <a:t> of all values fall within </a:t>
            </a:r>
            <a:r>
              <a:rPr lang="en-US" sz="2400" b="1" dirty="0"/>
              <a:t>one</a:t>
            </a:r>
            <a:r>
              <a:rPr lang="en-US" sz="2400" dirty="0"/>
              <a:t> (1) standard deviation from the </a:t>
            </a:r>
            <a:r>
              <a:rPr lang="en-US" sz="2400" b="1" dirty="0">
                <a:solidFill>
                  <a:srgbClr val="00B050"/>
                </a:solidFill>
              </a:rPr>
              <a:t>mean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99.73% of all values in a perfect normal distribution are within </a:t>
            </a:r>
            <a:r>
              <a:rPr lang="en-US" sz="2000" b="1" dirty="0"/>
              <a:t>three (3)</a:t>
            </a:r>
            <a:r>
              <a:rPr lang="en-US" sz="2000" dirty="0"/>
              <a:t> standard deviations from the mean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normal distribution is known as the “</a:t>
            </a:r>
            <a:r>
              <a:rPr lang="en-US" sz="2000" b="1" dirty="0"/>
              <a:t>bell curve</a:t>
            </a:r>
            <a:r>
              <a:rPr lang="en-US" sz="2000" dirty="0"/>
              <a:t>”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several ways to convert a uniform distribution created by a PRNG into a normal distribution – but </a:t>
            </a:r>
            <a:r>
              <a:rPr lang="en-US" sz="2400" b="1" dirty="0">
                <a:solidFill>
                  <a:srgbClr val="FF0000"/>
                </a:solidFill>
              </a:rPr>
              <a:t>don’t use the Pachinko method </a:t>
            </a:r>
            <a:r>
              <a:rPr 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Tests like Pearson's </a:t>
            </a:r>
            <a:r>
              <a:rPr lang="en-US" sz="2400" b="1" dirty="0">
                <a:solidFill>
                  <a:srgbClr val="0070C0"/>
                </a:solidFill>
              </a:rPr>
              <a:t>chi-squared</a:t>
            </a:r>
            <a:r>
              <a:rPr lang="en-US" sz="2400" dirty="0"/>
              <a:t> indicates if the discrepancies between the observed and the expected values are </a:t>
            </a:r>
            <a:r>
              <a:rPr lang="en-US" sz="2400" u="sng" dirty="0"/>
              <a:t>statistically significant</a:t>
            </a:r>
            <a:endParaRPr lang="en-US" sz="2000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09-01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benfords_law.py </a:t>
            </a:r>
            <a:r>
              <a:rPr lang="en-US" sz="2400" dirty="0"/>
              <a:t>to demonstrate the Law of Anomalous Numbers by calculating the probability of each digit (1 to 9) appearing as the most significant digit in 100,000 special numbers</a:t>
            </a:r>
          </a:p>
          <a:p>
            <a:r>
              <a:rPr lang="en-US" sz="2400" dirty="0"/>
              <a:t>Each of these special numbers should be a random integer, chosen from a uniform distribution between 1 and 1,000,000 (inclusive, inclusive) and then raised to the 100</a:t>
            </a:r>
            <a:r>
              <a:rPr lang="en-US" sz="2400" baseline="30000" dirty="0"/>
              <a:t>th</a:t>
            </a:r>
            <a:r>
              <a:rPr lang="en-US" sz="2400" dirty="0"/>
              <a:t> power</a:t>
            </a:r>
          </a:p>
          <a:p>
            <a:r>
              <a:rPr lang="en-US" sz="2400" dirty="0"/>
              <a:t>Using pyplot, create a histogram showing the probability of each digit 1 to 9 appearing as the MSD across these 100,000 special numbers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09-02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maxwell_boltzmann.py </a:t>
                </a:r>
                <a:r>
                  <a:rPr lang="en-US" sz="2400" dirty="0"/>
                  <a:t>to calculate and plot the probability density function (PDF) of the Maxwell-Boltzmann distribution</a:t>
                </a:r>
              </a:p>
              <a:p>
                <a:r>
                  <a:rPr lang="en-US" sz="2400" dirty="0"/>
                  <a:t>Using pyplot, all on one graph, display three PDFs using these different parameters: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Limit the plot domain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3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5392</TotalTime>
  <Words>4521</Words>
  <Application>Microsoft Office PowerPoint</Application>
  <PresentationFormat>On-screen Show (4:3)</PresentationFormat>
  <Paragraphs>717</Paragraphs>
  <Slides>99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09 – Goals</vt:lpstr>
      <vt:lpstr>Session 09 – Goals</vt:lpstr>
      <vt:lpstr>Generating Hero Ability Values</vt:lpstr>
      <vt:lpstr>PowerPoint Presentation</vt:lpstr>
      <vt:lpstr>Generating Hero Ability Values</vt:lpstr>
      <vt:lpstr>Mean vs. Variance</vt:lpstr>
      <vt:lpstr>Mean vs. Standard Deviation</vt:lpstr>
      <vt:lpstr>Mean, Variance, Standard Deviation</vt:lpstr>
      <vt:lpstr>Mean, Variance, Standard Deviation</vt:lpstr>
      <vt:lpstr>Mean, Variance, Standard Deviation</vt:lpstr>
      <vt:lpstr>Determine Which Roll Method is Best</vt:lpstr>
      <vt:lpstr>Open hero_abilities.py</vt:lpstr>
      <vt:lpstr>View hero_abilities.py</vt:lpstr>
      <vt:lpstr>Run hero_abilities.py</vt:lpstr>
      <vt:lpstr>Open common_statistics.py</vt:lpstr>
      <vt:lpstr>View common_statistics.py</vt:lpstr>
      <vt:lpstr>Run common_statistics.py</vt:lpstr>
      <vt:lpstr>Bessel’s Correction</vt:lpstr>
      <vt:lpstr>Bessel’s Correction</vt:lpstr>
      <vt:lpstr>Bessel's Correction</vt:lpstr>
      <vt:lpstr>Bessel's Correction</vt:lpstr>
      <vt:lpstr>Open bessel_correction.py</vt:lpstr>
      <vt:lpstr>View bessel_correction.py</vt:lpstr>
      <vt:lpstr>Python Pickle</vt:lpstr>
      <vt:lpstr>Run Bessel_correction.py</vt:lpstr>
      <vt:lpstr>Bessel's Correction</vt:lpstr>
      <vt:lpstr>Bessel's Correction</vt:lpstr>
      <vt:lpstr>Bessel's Correction</vt:lpstr>
      <vt:lpstr>View bessel_correction.py</vt:lpstr>
      <vt:lpstr>Run bessel_correction.py AGAIN</vt:lpstr>
      <vt:lpstr>Bessel's Correction</vt:lpstr>
      <vt:lpstr>Bessel's Correction</vt:lpstr>
      <vt:lpstr>Bessel Functions</vt:lpstr>
      <vt:lpstr>Variance of Uniform Distributions</vt:lpstr>
      <vt:lpstr>Variance of Uniform Distributions</vt:lpstr>
      <vt:lpstr>Open uniform_variance.py</vt:lpstr>
      <vt:lpstr>View uniform_variance.py</vt:lpstr>
      <vt:lpstr>Run uniform_variance.py</vt:lpstr>
      <vt:lpstr>Variance of Uniform Distributions</vt:lpstr>
      <vt:lpstr>Variance of Uniform Distributions</vt:lpstr>
      <vt:lpstr>Variance of Uniform Distributions</vt:lpstr>
      <vt:lpstr>Variance of Uniform Distributions</vt:lpstr>
      <vt:lpstr>Variance of Uniform Distributions</vt:lpstr>
      <vt:lpstr>Variance of Uniform Distributions</vt:lpstr>
      <vt:lpstr>Simulating a Normal Distribution</vt:lpstr>
      <vt:lpstr>Simulating a Normal Distribution</vt:lpstr>
      <vt:lpstr>Simulating a Normal Distribution</vt:lpstr>
      <vt:lpstr>The Pachinko Distribution</vt:lpstr>
      <vt:lpstr>The Pachinko Distribution</vt:lpstr>
      <vt:lpstr>Simulating a Normal Distribution</vt:lpstr>
      <vt:lpstr>Simulating a Pachinko Machine</vt:lpstr>
      <vt:lpstr>Simulating a Pachinko Machine</vt:lpstr>
      <vt:lpstr>View pachinko_normal.py</vt:lpstr>
      <vt:lpstr>Run pachinko_normal.py</vt:lpstr>
      <vt:lpstr>Edit pachinko_normal.py</vt:lpstr>
      <vt:lpstr>Run pachinko_normal.py</vt:lpstr>
      <vt:lpstr>Edit &amp; Run pachinko_normal.py</vt:lpstr>
      <vt:lpstr>Edit &amp; Run pachinko_normal.py</vt:lpstr>
      <vt:lpstr>Edit &amp; Run pachinko_normal.py</vt:lpstr>
      <vt:lpstr>Simulating a Normal Distribution</vt:lpstr>
      <vt:lpstr>Simulating a Normal Distribution</vt:lpstr>
      <vt:lpstr>Central Limit Theorem</vt:lpstr>
      <vt:lpstr>Simulating a Normal Distribution</vt:lpstr>
      <vt:lpstr>Testing for Gaussian Distribution</vt:lpstr>
      <vt:lpstr>Birthday Paradox</vt:lpstr>
      <vt:lpstr>Open birthday_paradox.py</vt:lpstr>
      <vt:lpstr>View birthday_paradox.py</vt:lpstr>
      <vt:lpstr>View birthday_paradox.py</vt:lpstr>
      <vt:lpstr>Run birthday_paradox.py</vt:lpstr>
      <vt:lpstr>Shuffle Scorer</vt:lpstr>
      <vt:lpstr>How do we simulate shuffling?</vt:lpstr>
      <vt:lpstr>PowerPoint Presentation</vt:lpstr>
      <vt:lpstr>PowerPoint Presentation</vt:lpstr>
      <vt:lpstr>Measruing Deck Randomness</vt:lpstr>
      <vt:lpstr>Measuring Deck Randomness</vt:lpstr>
      <vt:lpstr>Measuring Deck Randomness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Deck Scoring</vt:lpstr>
      <vt:lpstr>Open shuffle_scorer.py</vt:lpstr>
      <vt:lpstr>View shuffle_scorer.py</vt:lpstr>
      <vt:lpstr>View shuffle_scorer.py</vt:lpstr>
      <vt:lpstr>Run shuffle_scorer.py</vt:lpstr>
      <vt:lpstr>Enhanced Deck Scoring</vt:lpstr>
      <vt:lpstr>Enhanced Deck Scoring</vt:lpstr>
      <vt:lpstr>PowerPoint Presentation</vt:lpstr>
      <vt:lpstr>Gauss' Circle Problem</vt:lpstr>
      <vt:lpstr>Open lattice_circle.py</vt:lpstr>
      <vt:lpstr>Run lattice_circle.py</vt:lpstr>
      <vt:lpstr>Understanding Probability</vt:lpstr>
      <vt:lpstr>What Should Students Learn?</vt:lpstr>
      <vt:lpstr>Session 09 – Know You Know…</vt:lpstr>
      <vt:lpstr>Session 09 – Know You Know…</vt:lpstr>
      <vt:lpstr>Task 09-01</vt:lpstr>
      <vt:lpstr>Task 09-02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865</cp:revision>
  <cp:lastPrinted>2015-06-01T00:45:11Z</cp:lastPrinted>
  <dcterms:created xsi:type="dcterms:W3CDTF">2014-09-21T17:58:26Z</dcterms:created>
  <dcterms:modified xsi:type="dcterms:W3CDTF">2022-06-10T06:02:25Z</dcterms:modified>
</cp:coreProperties>
</file>